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5" r:id="rId1"/>
  </p:sldMasterIdLst>
  <p:notesMasterIdLst>
    <p:notesMasterId r:id="rId6"/>
  </p:notesMasterIdLst>
  <p:sldIdLst>
    <p:sldId id="346" r:id="rId2"/>
    <p:sldId id="348" r:id="rId3"/>
    <p:sldId id="347" r:id="rId4"/>
    <p:sldId id="349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  <a:srgbClr val="FF33CC"/>
    <a:srgbClr val="CC66FF"/>
    <a:srgbClr val="FF9900"/>
    <a:srgbClr val="99FF33"/>
    <a:srgbClr val="33CC33"/>
    <a:srgbClr val="FFFF66"/>
    <a:srgbClr val="9933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D7281-BB10-487D-9F63-23B9BEE0BE1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232E1-738E-42BC-B96F-39089D12A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F019CB-5E39-456A-AAA5-79F85E809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B63874-577E-4109-9A5D-D03D81502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5A24F3-7B63-4C2A-ABCE-F7B3886B0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2A9B57-AEF6-4550-A07D-12CD01AAF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811209-5C07-4558-B89C-DFF1F3F4C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2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60F47-7FAA-4833-9473-8A6A60A44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929E6D-9514-47A6-B739-5359E7849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BFA4BF-E405-4268-9965-F88BAF5D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E3A42A-B894-4F65-8A61-51584E89E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CB0370-C650-4A2C-895D-826F569B1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19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1674CE-6955-4B1C-AF69-CF172DA7F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44F3C5-2987-46CE-A9C6-A793630FC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DC549-E2D2-40A5-9097-FEF3DF001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A4829B-815D-4BF6-877F-5A6D57DF0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04A641-3FAE-4F4F-907E-EE3933BF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64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BFE47-2423-4D2E-9A72-030E98FE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3D2FF-C7B5-4133-868B-A42B3B53F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221A6B-1518-4F30-848D-79A05751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293C1B-EF93-44DC-90B7-7C071D00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5DE366-FFD5-46CD-B0AD-A4CBE041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AD10A-0879-4D27-95F6-AFD78AB73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BC5214-A298-4710-AD88-465EEBB2F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5CC240-F4C3-4ADD-9A99-72E13733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21B858-3E98-486C-AF9A-47D5B30C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F0894-3ED4-4EF2-89AF-9148F95E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37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B35C2-65AE-4B3C-A83A-2B1B24DF8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4754DD-8CDB-4597-B09C-A879F8950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DE039E-6732-4C2D-BA05-C73103B54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354C56-E3B2-464A-BFC2-606829E00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9B5729-9D39-4894-9689-58E8CB3F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31A12C-23AD-4F8B-810A-DEDB7916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30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75D828-2ED3-400B-93DB-648822488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638744-32A6-43A9-9A9D-350F3B97F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001153-4337-4B5A-B60D-9D11318E1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64E1F2-F6AA-4783-8864-A589F5DBA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A4C1467-1202-466C-BE24-D3FB82DF0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F32AE0-8CBC-48BA-AC7C-EE764A9B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5BDCAF2-82B3-4DB3-B5E9-4CB251DC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7B46903-7AC1-4F94-866E-5B47FF2BA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78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8DDB3-B4F7-45C2-A6F8-1BA4DB4C2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CA8F15-685E-4C43-AC77-F7622CAE2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22043D-BC68-4A0B-9506-1198A77B4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8241F12-C983-4F64-84C4-F3283232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42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4D863B9-A980-491A-A008-A399B8FC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4E90F00-66D9-47AF-AFF0-DA227E1D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422F53-479A-4F60-8EC2-DB0845EE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0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40087-4885-412F-A590-F15D6210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2F6EB-996A-4D36-977D-B3072EED7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3982DC-4F3A-436A-BA3A-F3CA10852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D0C916-4313-4E54-9490-1ED85FB8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276C27-D539-405D-A79D-286B53976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A702E5-C085-4635-8C97-7B19A2E5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22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20746C-0F2E-4A5A-B127-83B40614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208B3F-22A4-4AEB-BC06-9DD5A88480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B676CD-22C2-4A96-BE59-BF7613785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5A6814-A302-4F70-A563-F3605AD6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9B9781-3654-4AE9-85D4-C0B2D9206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583378-56A4-43EB-A784-DBD91BEE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71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2E00C-EC02-4EDF-B1BD-6F9D7E78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E050D6-4860-428B-8B20-DCD031F26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93A491-FBAA-43F6-885A-14ECEDC5B8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C3E6-A7E8-4AAE-96D7-676EE1938E9B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B1791A-166F-4D91-9DBE-BC4F525605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3ABDE9-1D66-49FC-A9C5-B3DA52E6F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E857-D2F5-4374-BF8C-816266C3A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951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D1930-8C2C-D0F6-69E1-3238C5C30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04664"/>
            <a:ext cx="8712968" cy="4104456"/>
          </a:xfrm>
        </p:spPr>
        <p:txBody>
          <a:bodyPr>
            <a:normAutofit fontScale="90000"/>
          </a:bodyPr>
          <a:lstStyle/>
          <a:p>
            <a:pPr algn="ctr"/>
            <a:br>
              <a:rPr lang="kk-K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№ 39 "Достық" бөбекжай-балабақшасының әкімшілігі мен кәсіподақ комитеті</a:t>
            </a:r>
            <a:br>
              <a:rPr lang="kk-K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 стандарт пен</a:t>
            </a:r>
            <a:b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 дейінгі тәрбие мен оқытуды дамыту Моделінің</a:t>
            </a:r>
            <a:b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 Республикасы Үкіметінің 2021 жылғы 15 наурыздағы № 137 Қаулысы: </a:t>
            </a:r>
            <a:b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талаптарына сәйкес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"Үздік пәндік-дамытушы орта" бейнероликтер байқау</a:t>
            </a:r>
            <a:b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Пәндік-дамытушылық орта: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жас ерекшелеріне, білім беру салаларына сәйкес;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заттар мен ойыншықтарға еркін қолжетімділікті және немен айналысатынын өз бетінше таңдауын, күні бойы өз идеяларын іске асыру мүмкіндігін қамтамасыз ететін, балалардың бастамасын қолдау үшін жоспарланған әртүрлі материалдары бар;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әртүрлі материалдармен;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балалар бастамасын қолдау үшін жоспарланған;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сабақты өз бетінше таңдау және күні бойы өз идеяларын жүзеге асыру мүмкіндігі;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баланың даралығы мен субъективтілігін қолдауға бағытталған түрленетін ойын және тақырыптық аймақтары бар.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694C56-5A82-A59F-3873-37A459595793}"/>
              </a:ext>
            </a:extLst>
          </p:cNvPr>
          <p:cNvSpPr txBox="1"/>
          <p:nvPr/>
        </p:nvSpPr>
        <p:spPr>
          <a:xfrm>
            <a:off x="539552" y="4725144"/>
            <a:ext cx="84969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Администрация и профсоюзный комитет ясли-детского сада №39 «Достық» провел конкурс на </a:t>
            </a:r>
            <a:r>
              <a:rPr lang="ru-RU" sz="1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</a:t>
            </a:r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ание предметно-</a:t>
            </a:r>
            <a:r>
              <a:rPr lang="ru-RU" sz="1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</a:t>
            </a:r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ей</a:t>
            </a:r>
            <a:r>
              <a:rPr lang="ru-RU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сред</a:t>
            </a:r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соответствующей требованиям Государственного стандарта и </a:t>
            </a:r>
          </a:p>
          <a:p>
            <a:pPr algn="ctr"/>
            <a:r>
              <a:rPr lang="kk-KZ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развития дошкольного воспитания и обучения</a:t>
            </a:r>
          </a:p>
          <a:p>
            <a:pPr algn="ctr"/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Республики Казахстан </a:t>
            </a:r>
          </a:p>
          <a:p>
            <a:pPr algn="ctr"/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15 марта 2021 года № 137</a:t>
            </a: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559581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DECD17B-CCCF-DAAA-C407-F62B2C8E9F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0" l="5" t="158"/>
          <a:stretch/>
        </p:blipFill>
        <p:spPr>
          <a:xfrm>
            <a:off x="953852" y="980728"/>
            <a:ext cx="7236296" cy="295232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548AF05-52D3-B330-8516-509E5EDA4B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8" t="85"/>
          <a:stretch/>
        </p:blipFill>
        <p:spPr>
          <a:xfrm>
            <a:off x="953852" y="4221088"/>
            <a:ext cx="7336904" cy="24496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258B032-7A49-C06C-11E0-E543E1EA3A21}"/>
              </a:ext>
            </a:extLst>
          </p:cNvPr>
          <p:cNvSpPr txBox="1"/>
          <p:nvPr/>
        </p:nvSpPr>
        <p:spPr>
          <a:xfrm>
            <a:off x="521804" y="149731"/>
            <a:ext cx="766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dirty="0" lang="kk-KZ" sz="2400">
                <a:solidFill>
                  <a:srgbClr val="FF000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Пәндік-дамытушылық орта құруға бай</a:t>
            </a:r>
            <a:r>
              <a:rPr b="1" dirty="0" lang="kk-KZ" sz="2400">
                <a:solidFill>
                  <a:srgbClr val="FF0000"/>
                </a:solidFill>
                <a:latin charset="0" panose="02020603050405020304" pitchFamily="18" typeface="Times New Roman"/>
                <a:ea charset="0" panose="02020603050405020304" pitchFamily="18" typeface="Times New Roman"/>
              </a:rPr>
              <a:t>қау</a:t>
            </a:r>
          </a:p>
          <a:p>
            <a:r>
              <a:rPr b="1" dirty="0" lang="kk-KZ" sz="2400">
                <a:solidFill>
                  <a:srgbClr val="0070C0"/>
                </a:solidFill>
                <a:latin charset="0" panose="02020603050405020304" pitchFamily="18" typeface="Times New Roman"/>
                <a:ea charset="0" panose="02020603050405020304" pitchFamily="18" typeface="Times New Roman"/>
              </a:rPr>
              <a:t>Комиссия жұмысы </a:t>
            </a:r>
            <a:endParaRPr b="1" dirty="0" lang="ru-RU" sz="24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7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651F33-816B-81DC-3772-86BC08C53D9F}"/>
              </a:ext>
            </a:extLst>
          </p:cNvPr>
          <p:cNvSpPr txBox="1"/>
          <p:nvPr/>
        </p:nvSpPr>
        <p:spPr>
          <a:xfrm>
            <a:off x="287523" y="434810"/>
            <a:ext cx="835292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"Үздік пәндік-дамытушы орта" бейнероликтер байқауының қорытындысы.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F96CEA3-5904-1193-0E3B-B0ED6F687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713790"/>
              </p:ext>
            </p:extLst>
          </p:nvPr>
        </p:nvGraphicFramePr>
        <p:xfrm>
          <a:off x="395536" y="1052736"/>
          <a:ext cx="8568953" cy="4048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080">
                  <a:extLst>
                    <a:ext uri="{9D8B030D-6E8A-4147-A177-3AD203B41FA5}">
                      <a16:colId xmlns:a16="http://schemas.microsoft.com/office/drawing/2014/main" val="3247233543"/>
                    </a:ext>
                  </a:extLst>
                </a:gridCol>
                <a:gridCol w="1021064">
                  <a:extLst>
                    <a:ext uri="{9D8B030D-6E8A-4147-A177-3AD203B41FA5}">
                      <a16:colId xmlns:a16="http://schemas.microsoft.com/office/drawing/2014/main" val="3752776109"/>
                    </a:ext>
                  </a:extLst>
                </a:gridCol>
                <a:gridCol w="582473">
                  <a:extLst>
                    <a:ext uri="{9D8B030D-6E8A-4147-A177-3AD203B41FA5}">
                      <a16:colId xmlns:a16="http://schemas.microsoft.com/office/drawing/2014/main" val="2392657380"/>
                    </a:ext>
                  </a:extLst>
                </a:gridCol>
                <a:gridCol w="805358">
                  <a:extLst>
                    <a:ext uri="{9D8B030D-6E8A-4147-A177-3AD203B41FA5}">
                      <a16:colId xmlns:a16="http://schemas.microsoft.com/office/drawing/2014/main" val="4124655095"/>
                    </a:ext>
                  </a:extLst>
                </a:gridCol>
                <a:gridCol w="688257">
                  <a:extLst>
                    <a:ext uri="{9D8B030D-6E8A-4147-A177-3AD203B41FA5}">
                      <a16:colId xmlns:a16="http://schemas.microsoft.com/office/drawing/2014/main" val="3593351349"/>
                    </a:ext>
                  </a:extLst>
                </a:gridCol>
                <a:gridCol w="1089830">
                  <a:extLst>
                    <a:ext uri="{9D8B030D-6E8A-4147-A177-3AD203B41FA5}">
                      <a16:colId xmlns:a16="http://schemas.microsoft.com/office/drawing/2014/main" val="3279247936"/>
                    </a:ext>
                  </a:extLst>
                </a:gridCol>
                <a:gridCol w="840710">
                  <a:extLst>
                    <a:ext uri="{9D8B030D-6E8A-4147-A177-3AD203B41FA5}">
                      <a16:colId xmlns:a16="http://schemas.microsoft.com/office/drawing/2014/main" val="103718330"/>
                    </a:ext>
                  </a:extLst>
                </a:gridCol>
                <a:gridCol w="726923">
                  <a:extLst>
                    <a:ext uri="{9D8B030D-6E8A-4147-A177-3AD203B41FA5}">
                      <a16:colId xmlns:a16="http://schemas.microsoft.com/office/drawing/2014/main" val="3323635977"/>
                    </a:ext>
                  </a:extLst>
                </a:gridCol>
                <a:gridCol w="503765">
                  <a:extLst>
                    <a:ext uri="{9D8B030D-6E8A-4147-A177-3AD203B41FA5}">
                      <a16:colId xmlns:a16="http://schemas.microsoft.com/office/drawing/2014/main" val="485452656"/>
                    </a:ext>
                  </a:extLst>
                </a:gridCol>
                <a:gridCol w="861701">
                  <a:extLst>
                    <a:ext uri="{9D8B030D-6E8A-4147-A177-3AD203B41FA5}">
                      <a16:colId xmlns:a16="http://schemas.microsoft.com/office/drawing/2014/main" val="1127271609"/>
                    </a:ext>
                  </a:extLst>
                </a:gridCol>
                <a:gridCol w="623076">
                  <a:extLst>
                    <a:ext uri="{9D8B030D-6E8A-4147-A177-3AD203B41FA5}">
                      <a16:colId xmlns:a16="http://schemas.microsoft.com/office/drawing/2014/main" val="3116001098"/>
                    </a:ext>
                  </a:extLst>
                </a:gridCol>
                <a:gridCol w="550716">
                  <a:extLst>
                    <a:ext uri="{9D8B030D-6E8A-4147-A177-3AD203B41FA5}">
                      <a16:colId xmlns:a16="http://schemas.microsoft.com/office/drawing/2014/main" val="3894428652"/>
                    </a:ext>
                  </a:extLst>
                </a:gridCol>
              </a:tblGrid>
              <a:tr h="600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№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Топ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Табышева Л.Т.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Уркимбаева А.Ж.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Жусупова А.Т.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Нармагамбетова Р.И.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Аманжолова А.С.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Абилова Г.Н.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Дауева А.З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Телгарин А.Б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Жалпы балл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900">
                          <a:effectLst/>
                        </a:rPr>
                        <a:t>Орын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876704405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Балапан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3915083694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Ақбота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1178024024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Айналайын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4131712841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Бұлақ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>
                          <a:effectLst/>
                        </a:rPr>
                        <a:t>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2077356053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Балдәурен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2418840851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Жұлдыз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29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1666941564"/>
                  </a:ext>
                </a:extLst>
              </a:tr>
              <a:tr h="375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Күншуақ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1908797895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Қызғалдақ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40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2183844922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 dirty="0">
                          <a:effectLst/>
                        </a:rPr>
                        <a:t>Бәйтерек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2160224382"/>
                  </a:ext>
                </a:extLst>
              </a:tr>
              <a:tr h="341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1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Асылтас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b="1" dirty="0">
                          <a:effectLst/>
                        </a:rPr>
                        <a:t>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32" marR="54132" marT="0" marB="0"/>
                </a:tc>
                <a:extLst>
                  <a:ext uri="{0D108BD9-81ED-4DB2-BD59-A6C34878D82A}">
                    <a16:rowId xmlns:a16="http://schemas.microsoft.com/office/drawing/2014/main" val="2553562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442915A-62BC-A12E-257B-7B0A5A0D4FD7}"/>
              </a:ext>
            </a:extLst>
          </p:cNvPr>
          <p:cNvSpPr txBox="1"/>
          <p:nvPr/>
        </p:nvSpPr>
        <p:spPr>
          <a:xfrm>
            <a:off x="503547" y="5589240"/>
            <a:ext cx="8136904" cy="875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Комиссия мүшелері: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Уркимбаева А.Ж., Жусупова А.Т., Нармагамбетова Р.И., Аманжолова А.С., Абилова Г.Н., Дауева А.З.,</a:t>
            </a:r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Телгарин А.Б.   </a:t>
            </a:r>
            <a:endParaRPr lang="ru-RU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C1F1EB-21F7-C27E-7759-20664D5E1489}"/>
              </a:ext>
            </a:extLst>
          </p:cNvPr>
          <p:cNvSpPr txBox="1"/>
          <p:nvPr/>
        </p:nvSpPr>
        <p:spPr>
          <a:xfrm>
            <a:off x="503547" y="5157192"/>
            <a:ext cx="3780421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Комиссия төрайымы: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Табышева</a:t>
            </a:r>
            <a: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Л.Т.</a:t>
            </a:r>
            <a:endParaRPr lang="ru-RU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44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FBC43A-DCA0-8C32-5C22-587B6681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kk-KZ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айқаудың  қорытындысы:</a:t>
            </a:r>
            <a:br>
              <a:rPr lang="ru-RU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E7F205-3A5A-7D20-5655-8E9C5D42B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556792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kk-KZ" sz="3600" b="1" dirty="0">
                <a:solidFill>
                  <a:srgbClr val="FF0000"/>
                </a:solidFill>
              </a:rPr>
              <a:t>1 орын – 40 балл «ҚЫЗҒАЛДАҚ» тобы</a:t>
            </a:r>
          </a:p>
          <a:p>
            <a:pPr marL="0" indent="0" algn="ctr">
              <a:buNone/>
            </a:pPr>
            <a:r>
              <a:rPr lang="kk-KZ" sz="3600" b="1" dirty="0">
                <a:solidFill>
                  <a:srgbClr val="0070C0"/>
                </a:solidFill>
              </a:rPr>
              <a:t>2 орын  - 39 балл «БАЛАПАН»  тобы</a:t>
            </a:r>
          </a:p>
          <a:p>
            <a:pPr marL="0" indent="0" algn="ctr">
              <a:buNone/>
            </a:pPr>
            <a:r>
              <a:rPr lang="kk-KZ" sz="3600" b="1" dirty="0">
                <a:solidFill>
                  <a:srgbClr val="0070C0"/>
                </a:solidFill>
              </a:rPr>
              <a:t>3 орын – 37 балл «КҮНШУАҚ» тобы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1967177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5301</TotalTime>
  <Words>441</Words>
  <Application>Microsoft Office PowerPoint</Application>
  <PresentationFormat>Экран (4:3)</PresentationFormat>
  <Paragraphs>149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 № 39 "Достық" бөбекжай-балабақшасының әкімшілігі мен кәсіподақ комитеті  мемлекеттік стандарт пен  Мектепке дейінгі тәрбие мен оқытуды дамыту Моделінің Қазақстан Республикасы Үкіметінің 2021 жылғы 15 наурыздағы № 137 Қаулысы:  талаптарына сәйкес "Үздік пәндік-дамытушы орта" бейнероликтер байқау   Пәндік-дамытушылық орта:  - жас ерекшелеріне, білім беру салаларына сәйкес; - заттар мен ойыншықтарға еркін қолжетімділікті және немен айналысатынын өз бетінше таңдауын, күні бойы өз идеяларын іске асыру мүмкіндігін қамтамасыз ететін, балалардың бастамасын қолдау үшін жоспарланған әртүрлі материалдары бар; - әртүрлі материалдармен; - балалар бастамасын қолдау үшін жоспарланған; - сабақты өз бетінше таңдау және күні бойы өз идеяларын жүзеге асыру мүмкіндігі; - баланың даралығы мен субъективтілігін қолдауға бағытталған түрленетін ойын және тақырыптық аймақтары бар. </vt:lpstr>
      <vt:lpstr>Презентация PowerPoint</vt:lpstr>
      <vt:lpstr>Презентация PowerPoint</vt:lpstr>
      <vt:lpstr>Байқаудың  қорытындысы: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Интеграция предмета «Самопознание» в организованную образовательную деятельность детского сада</dc:title>
  <dc:creator>user</dc:creator>
  <cp:lastModifiedBy>User</cp:lastModifiedBy>
  <cp:revision>383</cp:revision>
  <cp:lastPrinted>2022-08-17T08:51:26Z</cp:lastPrinted>
  <dcterms:created xsi:type="dcterms:W3CDTF">2011-03-31T08:05:41Z</dcterms:created>
  <dcterms:modified xsi:type="dcterms:W3CDTF">2022-08-26T11:51:39Z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111955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