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54" r:id="rId2"/>
    <p:sldId id="373" r:id="rId3"/>
    <p:sldId id="355" r:id="rId4"/>
    <p:sldId id="356" r:id="rId5"/>
    <p:sldId id="357" r:id="rId6"/>
    <p:sldId id="358" r:id="rId7"/>
    <p:sldId id="359" r:id="rId8"/>
    <p:sldId id="360" r:id="rId9"/>
    <p:sldId id="361" r:id="rId10"/>
    <p:sldId id="362" r:id="rId11"/>
    <p:sldId id="363" r:id="rId12"/>
    <p:sldId id="364" r:id="rId13"/>
    <p:sldId id="365" r:id="rId14"/>
    <p:sldId id="366" r:id="rId15"/>
    <p:sldId id="368" r:id="rId16"/>
    <p:sldId id="367" r:id="rId17"/>
    <p:sldId id="370" r:id="rId18"/>
    <p:sldId id="369" r:id="rId19"/>
    <p:sldId id="371" r:id="rId20"/>
    <p:sldId id="372" r:id="rId21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4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33CCFF"/>
    <a:srgbClr val="393DEF"/>
    <a:srgbClr val="2BB51D"/>
    <a:srgbClr val="3366FF"/>
    <a:srgbClr val="F63232"/>
    <a:srgbClr val="F6E972"/>
    <a:srgbClr val="000000"/>
    <a:srgbClr val="07B7C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C98EA1-08C4-4DEB-A102-D32B3424D655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10213" cy="4510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022F75-F2B3-4E32-BB2F-F255F1ED468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2CB823-E26F-4C14-89F1-94CE1A8887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D540685-CE3C-411D-95B6-1ADB131EE8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BCA226-8E02-44CD-A2C9-D46FAD213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E4B-7A1C-4C8B-BA33-17C10D87C461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F3C6B1-0617-466D-87EB-1302938A5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134EA38-1682-4556-96C9-B0978ADA3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40B8-1C57-4BB7-A425-AEE3D5E9B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885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A44097-FAFB-4CAB-8C89-FBCD46D78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C2AF058-9ECC-464B-89F9-EA00DC4F99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B0B1D3-939D-448F-AACD-F32889D38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E4B-7A1C-4C8B-BA33-17C10D87C461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F866CE-373D-4175-AC96-792698919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26945C7-38FD-46AD-A4D9-DCC66EB66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40B8-1C57-4BB7-A425-AEE3D5E9B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28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8CD8519-6CB4-4FF2-87C2-4E25A33D0D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1CEC38A-CB32-4490-9D7B-45D795E157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4EBE0E-8061-44C5-8963-0AC9EBEAB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E4B-7A1C-4C8B-BA33-17C10D87C461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ED2A2A-1C6A-4351-A076-7038AAEA4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EDFFD1-34A5-4F55-8671-C745B9479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40B8-1C57-4BB7-A425-AEE3D5E9B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066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865DBE-243F-4E27-A680-AE90488ED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D6F00F-AC0D-4128-B593-5E57B0A0A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61E96C-1F9B-4A01-861F-A5CEBD79D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E4B-7A1C-4C8B-BA33-17C10D87C461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AE3358-18A6-4943-81E3-94CDE300E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B16C50-ACC5-48CF-9FED-D7EDF0BBB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40B8-1C57-4BB7-A425-AEE3D5E9B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06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3EE020-3443-48F2-99F3-DBECEFAB0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F9EBA2D-FEA6-4F93-A5BA-CE4DD317F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CEFDA7-1BE9-441E-AAEF-1CB9BED28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E4B-7A1C-4C8B-BA33-17C10D87C461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CEAD5B-6791-4A41-A3ED-465EB5AD6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F75622-98ED-4D5B-8B11-8D5135AC4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40B8-1C57-4BB7-A425-AEE3D5E9B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59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89D983-AEC0-4A9B-9EF9-AAC450B3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91D4B5-CBCC-4DC7-855A-7F1ABD0205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42F643C-7BEC-496D-A747-BDC494134F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F18A856-2B28-4F7F-B49A-50F1AB0D9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E4B-7A1C-4C8B-BA33-17C10D87C461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9397D1C-6A70-4A87-A696-3D7C4669C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81DFEF-EBF1-42A3-ADCC-7EAFBB578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40B8-1C57-4BB7-A425-AEE3D5E9B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233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3C60E7-D6E4-451B-A98F-BC1F1C09F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5816DF2-61A2-4951-B187-C74FF6104E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9562CA8-BBB7-4EE9-A528-9F2743F96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297F3C7-377C-478E-BE7F-DC44BB6E65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8FFC45A-A462-49FB-B8DF-9D51FAA3FA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9DBE3E2-4EA9-4B1D-A54B-A478D10C7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E4B-7A1C-4C8B-BA33-17C10D87C461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3D3764C-AFFF-4917-8CBE-78288263E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310F526-8EE2-452A-BDB1-12D48B348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40B8-1C57-4BB7-A425-AEE3D5E9B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653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86C384-EDB8-4A94-AC4E-A44357BF1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14DC356-EF10-4516-95DA-58D1EA07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E4B-7A1C-4C8B-BA33-17C10D87C461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662434D-F7B6-41CB-8271-A0D64FE9E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F001A85-7C5E-4138-B13F-3FC3A57F3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40B8-1C57-4BB7-A425-AEE3D5E9B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31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5251483-3E41-459F-AA23-2CD43F858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E4B-7A1C-4C8B-BA33-17C10D87C461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7B932E1-421A-4754-8289-AB6118E81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237F675-35D6-43EE-9B32-F9B2E813B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40B8-1C57-4BB7-A425-AEE3D5E9B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24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BF47B7-F9AD-493C-9936-B5D02C237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876998-A724-407B-8624-3085F7617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F425693-C40D-4524-B394-9A5B3890BF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DDE47EC-A8FD-4F37-9FB2-8F29DB18B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E4B-7A1C-4C8B-BA33-17C10D87C461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E653C43-E882-439D-97C7-C1434574E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64A7ADD-71A2-4DD5-BAA2-8AABF3F1A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40B8-1C57-4BB7-A425-AEE3D5E9B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596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2E1C69-5C35-4443-AEC3-12F0A1F4F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BEEF115-D624-4439-8916-90542B5AD2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4FEE880-3DB1-46F9-BEE4-72C7DBF8E4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AE7B20B-FD76-4937-8DC6-CC0BEE0AF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E4B-7A1C-4C8B-BA33-17C10D87C461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22F3AA5-2692-4DE0-A7B6-3ACE93B4B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38F4A2-45E8-4A4B-8AC4-3CD19106B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40B8-1C57-4BB7-A425-AEE3D5E9B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313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892CFF-7B16-4ECD-8EA1-0CB4B2B3B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1FE7EF0-ACD4-4681-9839-3CCAFCBD0D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FBCB55-C8A7-4783-A495-31AD4E9AB1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BCE4B-7A1C-4C8B-BA33-17C10D87C461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CB8A88-162D-4896-831E-8F620C2906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FED867-3AAF-470D-A1FF-8B8D4E020F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B40B8-1C57-4BB7-A425-AEE3D5E9B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501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CB798-873D-42F6-AE65-98D8318BF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075" y="830357"/>
            <a:ext cx="11035781" cy="798130"/>
          </a:xfrm>
        </p:spPr>
        <p:txBody>
          <a:bodyPr>
            <a:noAutofit/>
          </a:bodyPr>
          <a:lstStyle/>
          <a:p>
            <a:pPr algn="ctr"/>
            <a:r>
              <a:rPr lang="kk-KZ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</a:t>
            </a:r>
            <a:br>
              <a:rPr lang="kk-KZ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kk-KZ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действий работников и воспитанников детского сада при возникновении чрезвычайных ситуаций техногенного характера и угрозы совершения акта терроризма</a:t>
            </a:r>
            <a:endParaRPr lang="ru-RU" sz="1600" dirty="0">
              <a:solidFill>
                <a:srgbClr val="FF0000"/>
              </a:solidFill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697917EE-417D-442C-9592-7FDA62B7C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4164" y="357294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id="{203A156F-CACC-40CF-814C-864CE0E37F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4164" y="357294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4D6A3900-F3B0-981F-7A8A-31F0849EAEEB}"/>
              </a:ext>
            </a:extLst>
          </p:cNvPr>
          <p:cNvSpPr txBox="1">
            <a:spLocks/>
          </p:cNvSpPr>
          <p:nvPr/>
        </p:nvSpPr>
        <p:spPr>
          <a:xfrm>
            <a:off x="653144" y="1490699"/>
            <a:ext cx="10515600" cy="8385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разработан в целях управления мероприятиями по повышению устойчивости функционирования организаций образования в случаях возникновения чрезвычайных ситуаций техногенного характера и угрозы совершения акта терроризма и направлены на их профилактику и устранение. </a:t>
            </a:r>
            <a:endParaRPr lang="ru-RU" sz="1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3201BD4-0922-33A3-45DA-6AB890117DE6}"/>
              </a:ext>
            </a:extLst>
          </p:cNvPr>
          <p:cNvSpPr txBox="1"/>
          <p:nvPr/>
        </p:nvSpPr>
        <p:spPr>
          <a:xfrm>
            <a:off x="233267" y="2341843"/>
            <a:ext cx="344877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2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в случае совершения</a:t>
            </a:r>
          </a:p>
          <a:p>
            <a:pPr algn="ctr"/>
            <a:r>
              <a:rPr lang="kk-KZ" sz="2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 акта терроризма</a:t>
            </a:r>
            <a:endParaRPr lang="ru-RU" sz="20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26D6554-55E3-CAE1-F040-5F774E2ECC57}"/>
              </a:ext>
            </a:extLst>
          </p:cNvPr>
          <p:cNvSpPr txBox="1"/>
          <p:nvPr/>
        </p:nvSpPr>
        <p:spPr>
          <a:xfrm>
            <a:off x="653144" y="3135331"/>
            <a:ext cx="3265713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Руководители и сотрудники организаций образования обязаны!</a:t>
            </a:r>
            <a:endParaRPr lang="kk-KZ" sz="1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kk-KZ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kk-KZ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незамедлительно информировать правоохранительные и специальные органы о совершенном акте терроризма и обеспечить эвакуацию персонала организации образования. </a:t>
            </a:r>
            <a:endParaRPr lang="ru-RU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D918064-F392-BE78-DC30-8266DFB12504}"/>
              </a:ext>
            </a:extLst>
          </p:cNvPr>
          <p:cNvSpPr txBox="1"/>
          <p:nvPr/>
        </p:nvSpPr>
        <p:spPr>
          <a:xfrm>
            <a:off x="3682043" y="2270513"/>
            <a:ext cx="8033657" cy="27392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Основными признаками возможной подготовки и осуществления террористической деятельности являются</a:t>
            </a:r>
            <a:r>
              <a:rPr lang="kk-KZ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</a:p>
          <a:p>
            <a:pPr marL="285750" indent="-285750">
              <a:buFontTx/>
              <a:buChar char="-"/>
            </a:pPr>
            <a:r>
              <a:rPr lang="kk-KZ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неоднократное появление на выбранных объектах подозрительных лиц и проведение ими фото-и видеосъемки;</a:t>
            </a:r>
          </a:p>
          <a:p>
            <a:pPr marL="285750" indent="-285750">
              <a:buFontTx/>
              <a:buChar char="-"/>
            </a:pPr>
            <a:r>
              <a:rPr lang="kk-KZ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взаимодействие с лицами, обеспечивающими безопасность объекта,</a:t>
            </a:r>
          </a:p>
          <a:p>
            <a:pPr marL="285750" indent="-285750">
              <a:buFontTx/>
              <a:buChar char="-"/>
            </a:pPr>
            <a:r>
              <a:rPr lang="kk-KZ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необоснованный контакт с персоналом, </a:t>
            </a:r>
          </a:p>
          <a:p>
            <a:pPr marL="285750" indent="-285750">
              <a:buFontTx/>
              <a:buChar char="-"/>
            </a:pPr>
            <a:r>
              <a:rPr lang="kk-KZ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обеспечение и вывод из него режима работы, порядка доступа, безопасности; проникновения в подвалы и чердаки лиц, не имеющих отношения к техническому обслуживанию; </a:t>
            </a:r>
          </a:p>
          <a:p>
            <a:pPr marL="285750" indent="-285750">
              <a:buFontTx/>
              <a:buChar char="-"/>
            </a:pPr>
            <a:r>
              <a:rPr lang="kk-KZ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наличие у посторонних посетителей (подозрительных лиц) у входа в здание объекта документов, не информирующих о личности предъявителя досмотра под охраной;</a:t>
            </a:r>
          </a:p>
          <a:p>
            <a:pPr marL="285750" indent="-285750">
              <a:buFontTx/>
              <a:buChar char="-"/>
            </a:pPr>
            <a:r>
              <a:rPr lang="kk-KZ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изучение уязвимых участков и порядка доступа к ним, пропускного режима и системы охраны объекта. </a:t>
            </a:r>
            <a:endParaRPr lang="ru-RU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A3E7FC-E5A6-2E33-7154-58D4F59D1C00}"/>
              </a:ext>
            </a:extLst>
          </p:cNvPr>
          <p:cNvSpPr txBox="1"/>
          <p:nvPr/>
        </p:nvSpPr>
        <p:spPr>
          <a:xfrm>
            <a:off x="476299" y="4821371"/>
            <a:ext cx="11239401" cy="17956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Телефоны служб экстренного реагирования</a:t>
            </a:r>
            <a:r>
              <a:rPr lang="kk-KZ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Немедленно сообщите о готовящемся или совершенном преступлении в территориальные органы Комитета национальной безопасности или Министерства внутренних дел по месту жительства, либо по телефону доверия или на адрес электронной почты. Телефон дежурной службы Комитета национальной безопасности: 110 Единый дежурно-диспетчерский телефон: 112 телефон противопожарной службы: 101 телефон дежурной службы органов внутренних дел: 102 телефон скорой медицинской помощи: 103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59585F75-4A60-A161-711F-B2358F2BF4CB}"/>
              </a:ext>
            </a:extLst>
          </p:cNvPr>
          <p:cNvSpPr txBox="1">
            <a:spLocks/>
          </p:cNvSpPr>
          <p:nvPr/>
        </p:nvSpPr>
        <p:spPr>
          <a:xfrm>
            <a:off x="7408506" y="84133"/>
            <a:ext cx="4556509" cy="8754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УТВЕРЖДЕНО</a:t>
            </a:r>
          </a:p>
          <a:p>
            <a:pPr algn="ctr"/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ГККП ясли-детский сад</a:t>
            </a:r>
          </a:p>
          <a:p>
            <a:pPr algn="ctr"/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№39 «Достық» 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Уркимбаева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</a:t>
            </a:r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.Ж.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925815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B362F7-D75C-9C25-2DF5-3B1FF16317BB}"/>
              </a:ext>
            </a:extLst>
          </p:cNvPr>
          <p:cNvSpPr txBox="1"/>
          <p:nvPr/>
        </p:nvSpPr>
        <p:spPr>
          <a:xfrm>
            <a:off x="1147665" y="97546"/>
            <a:ext cx="10105053" cy="5305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Захват заложников в организации образования</a:t>
            </a:r>
            <a:endParaRPr lang="ru-RU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5C28BF-4A9F-134D-1175-653B2D356D20}"/>
              </a:ext>
            </a:extLst>
          </p:cNvPr>
          <p:cNvSpPr txBox="1"/>
          <p:nvPr/>
        </p:nvSpPr>
        <p:spPr>
          <a:xfrm>
            <a:off x="429208" y="628140"/>
            <a:ext cx="2789853" cy="60746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руководителя</a:t>
            </a: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организация на высоком уровне необходимых условий для обеспечения безопасности воспитанников, педагогов и работников; информирование правоохранительных  специальных  органов о захвате заложников сотрудников, педагогов и обучающихся;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попытка выяснить требования оккупантов; взаимодействие с прибывшими силами оперативного штаба по борьбе с терроризмом взаимодействие.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7C747A-8241-1C7C-FA1B-39ECB8B8D413}"/>
              </a:ext>
            </a:extLst>
          </p:cNvPr>
          <p:cNvSpPr txBox="1"/>
          <p:nvPr/>
        </p:nvSpPr>
        <p:spPr>
          <a:xfrm>
            <a:off x="3455825" y="908058"/>
            <a:ext cx="5766319" cy="52298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персонала</a:t>
            </a: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(сотрудники, педагоги):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организация защиты воспитанников: по возможности, предотвратить их захват заложниками,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осторожно вывести из здания или спрятаться в помещении, заблокировать дверь, задержать до прибытия сотрудников правоохранительных органов или обеспечить безопасность выхода из здания; </a:t>
            </a:r>
            <a:endParaRPr lang="kk-KZ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обязаны информировать правоохранительные и/или специальные государственные органы об обстоятельствах получения гарантии и злоумышленниках (количество, вооружение, оснащенность, возраст, кличка, национальность и т.д.)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возможности любым доступным способом и только при условии гарантированного обеспечения своей безопасности.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B47B94-B51F-F68F-472F-5048C39D09CA}"/>
              </a:ext>
            </a:extLst>
          </p:cNvPr>
          <p:cNvSpPr txBox="1"/>
          <p:nvPr/>
        </p:nvSpPr>
        <p:spPr>
          <a:xfrm>
            <a:off x="9458908" y="714286"/>
            <a:ext cx="2303884" cy="5617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лиц, обеспечивающих безопасность организации образования</a:t>
            </a: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договариваться по личной инициативе;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будьте осторожны, постарайтесь запомнить приметы преступников, черты их лица, одежду, имена, клички, возможные шрамы и татуировки, особенности речи и поведения, тему разговора.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420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B6031BA-7A5A-7125-89C0-11ED5331B7AB}"/>
              </a:ext>
            </a:extLst>
          </p:cNvPr>
          <p:cNvSpPr txBox="1"/>
          <p:nvPr/>
        </p:nvSpPr>
        <p:spPr>
          <a:xfrm>
            <a:off x="522514" y="110723"/>
            <a:ext cx="11019453" cy="61300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4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kk-KZ" sz="24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орядок действий при захвате заложника:</a:t>
            </a:r>
            <a:endParaRPr lang="ru-RU" sz="2400" u="sng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Избегайте любых действий, которые побуждают преступников использовать физическую силу или оружие, не пытайтесь бежать. </a:t>
            </a:r>
          </a:p>
          <a:p>
            <a:pPr marL="285750" indent="-285750"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 обращайте на себя их внимание. </a:t>
            </a:r>
          </a:p>
          <a:p>
            <a:pPr marL="285750" indent="-285750"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Если нет полной уверенности в успехе побега, не пытайтесь бежать. </a:t>
            </a:r>
          </a:p>
          <a:p>
            <a:pPr marL="285750" indent="-285750"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Запомните как можно больше информации о террористах (количество, вооружение, внешность, телосложение, акцент, предмет разговора, темперамент, манера поведения). </a:t>
            </a:r>
          </a:p>
          <a:p>
            <a:pPr marL="285750" indent="-285750"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Попробуйте определить свое местоположение. </a:t>
            </a:r>
          </a:p>
          <a:p>
            <a:pPr marL="285750" indent="-285750"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 возможности, используя любой доступный способ связи, будьте осторожны, не рискуя жизнью, и постарайтесь сообщить о случившемся в правоохранительные органы или специальные органы, подразделение безопасности или службу охраны объекта. </a:t>
            </a:r>
          </a:p>
          <a:p>
            <a:pPr marL="285750" indent="-285750"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 пренебрегайте едой, что бы ни случилось. Это поможет сохранить силы и здоровье. </a:t>
            </a:r>
          </a:p>
          <a:p>
            <a:pPr marL="285750" indent="-285750"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Попробуйте оказать себе первую медицинскую помощь при травме. </a:t>
            </a:r>
          </a:p>
          <a:p>
            <a:pPr marL="285750" indent="-285750"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Главное-не паниковать, даже если бандиты перестают контролировать себя. </a:t>
            </a:r>
          </a:p>
          <a:p>
            <a:pPr marL="285750" indent="-285750"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Держитесь подальше от окон, дверей и самих террористов. Это необходимо для обеспечения вашей безопасности в случае нападения на помещение, стрельбы снайперами, чтобы победить преступников. </a:t>
            </a:r>
          </a:p>
          <a:p>
            <a:pPr marL="285750" indent="-285750"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 проведении сотрудниками спецподразделения операций по освобождению заложников необходимо соблюдать следующие требования: лежать на полу лицом вниз, по возможности прижаться к стене, закрыть голову руками и не двигаться.; ни в коем случае нельзя бросать вызов сотрудникам специального подразделения или убегать от них, так как они могут воспринимать бегуна как преступника; если есть возможность, необходимо держаться подальше от проемов дверей и окон.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50943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E31F76-3CAD-A915-ADBC-E0B54E19E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918" y="150423"/>
            <a:ext cx="11912082" cy="530614"/>
          </a:xfrm>
        </p:spPr>
        <p:txBody>
          <a:bodyPr>
            <a:normAutofit/>
          </a:bodyPr>
          <a:lstStyle/>
          <a:p>
            <a:r>
              <a:rPr lang="kk-KZ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стрельбе внутри образовательной организации и на ее территории</a:t>
            </a: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9122AC-C9D7-2FA3-F650-94933BF1DB31}"/>
              </a:ext>
            </a:extLst>
          </p:cNvPr>
          <p:cNvSpPr txBox="1"/>
          <p:nvPr/>
        </p:nvSpPr>
        <p:spPr>
          <a:xfrm>
            <a:off x="547395" y="883323"/>
            <a:ext cx="5548605" cy="3180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руководителя: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Организация на высоком уровне необходимых условий для обеспечения безопасности обучающихся, воспитанников, педагогов и других сотрудников; незамедлительное информирование правоохранительных и/или специальных государственных органов о стрельбе; организация действий по защите жизни сотрудников, педагогов и обучающихся.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87BBD4-7940-0FD4-7C29-D03F90A9C466}"/>
              </a:ext>
            </a:extLst>
          </p:cNvPr>
          <p:cNvSpPr txBox="1"/>
          <p:nvPr/>
        </p:nvSpPr>
        <p:spPr>
          <a:xfrm>
            <a:off x="6363478" y="771356"/>
            <a:ext cx="4935893" cy="41116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персонала (работников, педагогов) и обучающихся: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Если вы слышите выстрелы на улице, не стойте у окна, даже если оно закрыто занавеской; не поднимайтесь выше уровня подоконника; не позволяйте детям входить в класс, где будут стрелять. Если вы находитесь на улице во время перестрелки, постарайтесь лечь на землю и пройти в укрытие ( угол здания, клумба, остановка), если поблизости такого нет, закройте голову руками и лягте прямо, не двигаясь. Когда все нажато, вы можете подняться и добраться до пункта назначения, изменив маршрут.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4046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222205-5D00-74BC-5F18-F3481B258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5157"/>
            <a:ext cx="10515600" cy="399985"/>
          </a:xfrm>
        </p:spPr>
        <p:txBody>
          <a:bodyPr>
            <a:normAutofit fontScale="90000"/>
          </a:bodyPr>
          <a:lstStyle/>
          <a:p>
            <a:r>
              <a:rPr lang="kk-KZ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взрыве здания образовательной организации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62DA3E-0B2E-43B0-C7E0-C56746EA175D}"/>
              </a:ext>
            </a:extLst>
          </p:cNvPr>
          <p:cNvSpPr txBox="1"/>
          <p:nvPr/>
        </p:nvSpPr>
        <p:spPr>
          <a:xfrm>
            <a:off x="641481" y="759628"/>
            <a:ext cx="2708209" cy="5617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руководителя: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Организация на высоком уровне необходимых условий для обеспечения безопасности воспитанников, педагогов и других работников;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незамедлительное информирование правоохранительных и/или специальных государственных органов о взрыве здания; организация действий по защите жизни сотрудников, педагогов и обучающихся.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38CAA6-4C5E-BB9D-3D00-E93A6D7CBBEF}"/>
              </a:ext>
            </a:extLst>
          </p:cNvPr>
          <p:cNvSpPr txBox="1"/>
          <p:nvPr/>
        </p:nvSpPr>
        <p:spPr>
          <a:xfrm>
            <a:off x="3349690" y="759628"/>
            <a:ext cx="8360228" cy="58340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персонала (работников, педагогов) и обучающихся: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Лягте на пол, стараясь не находиться рядом со стеклянными шкафами, витринами и окнами;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 можете спрятаться под основными стенами, так как часто перегородки, потолки, люстры смертельны;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выходить на лестничную площадку, касаться подключенных электроприборов;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зажигать спички сразу, когда остаетесь в темноте-может произойти утечка газа;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выходить из здания, прижимая к стене спиной, особенно по лестнице если нужно спуститься.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Нужно согнуться и прикрыть голову руками-сверху могут посыпаться осколки и стекла.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Оставаясь на улице, убегайте от здания, при этом следите за карнизами и стенами, которые могут обрушиться. Идти нужно быстро и осторожно, так как при падении дома поднимается густое облако пыли, которое может вызвать панику.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415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1054DF-5F3A-EAAE-6BAC-E4CA91B72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3961"/>
          </a:xfrm>
        </p:spPr>
        <p:txBody>
          <a:bodyPr/>
          <a:lstStyle/>
          <a:p>
            <a:r>
              <a:rPr lang="kk-KZ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нападении террориста на образовательную организацию</a:t>
            </a: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EB0AD1-E98D-A16B-0B46-7CCF61432859}"/>
              </a:ext>
            </a:extLst>
          </p:cNvPr>
          <p:cNvSpPr txBox="1"/>
          <p:nvPr/>
        </p:nvSpPr>
        <p:spPr>
          <a:xfrm>
            <a:off x="688133" y="746494"/>
            <a:ext cx="3790562" cy="61075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персонала (работники, педагоги):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Организация защиты обучающихся в непосредственной близости: осторожно вывести из здания или спрятаться в помещении, заблокировать дверь, дождаться прибытия сотрудников правопорядка; защитить: спокойно покинуть здание или скрыться в помещении, запереть дверь, дождаться прибытия сотрудников правоохранительных органов; вооружить правоохранительные и/или специальные государственные органы, охрану, персонал, руководство объекта информировать о факте и обстоятельствах нападения по возможности любым способом.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9A0A6B-FB9A-7C12-8FB5-EDF478A3D679}"/>
              </a:ext>
            </a:extLst>
          </p:cNvPr>
          <p:cNvSpPr txBox="1"/>
          <p:nvPr/>
        </p:nvSpPr>
        <p:spPr>
          <a:xfrm>
            <a:off x="4655975" y="849086"/>
            <a:ext cx="4058818" cy="5811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персонала (работники, педагоги):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Организация защиты обучающихся в непосредственной близости: осторожно вывести из здания или спрятаться в помещении, заблокировать дверь, дождаться прибытия сотрудников правопорядка; защитить: спокойно покинуть здание или скрыться в помещении, запереть дверь, дождаться прибытия сотрудников правоохранительных органов; вооружить правоохранительные и/или специальные государственные органы, охрану, персонал, руководство объекта информировать о факте и обстоятельствах нападения по возможности любым способом.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8163302-2826-985A-0C3D-D0EFA8103EB3}"/>
              </a:ext>
            </a:extLst>
          </p:cNvPr>
          <p:cNvSpPr txBox="1"/>
          <p:nvPr/>
        </p:nvSpPr>
        <p:spPr>
          <a:xfrm>
            <a:off x="8826759" y="797789"/>
            <a:ext cx="3023117" cy="6004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обучающихся и родителей (законных представителей)</a:t>
            </a: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защищайтесь: спокойно покидайте здание или прячьтесь в комнате, запирайте дверь, ждите прибытия сотрудников правоохранительных органов; по возможности информируйте правоохранительные и/или специальные государственные органы, охрану, персонал, руководство объекта о факте и обстоятельствах вооруженного нападения. информировать прибывшим способом.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982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1054DF-5F3A-EAAE-6BAC-E4CA91B72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3961"/>
          </a:xfrm>
        </p:spPr>
        <p:txBody>
          <a:bodyPr/>
          <a:lstStyle/>
          <a:p>
            <a:r>
              <a:rPr lang="kk-KZ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нападении террориста на образовательную организацию</a:t>
            </a:r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11583E-C5F8-0A3D-0AE0-76F8BBA53137}"/>
              </a:ext>
            </a:extLst>
          </p:cNvPr>
          <p:cNvSpPr txBox="1"/>
          <p:nvPr/>
        </p:nvSpPr>
        <p:spPr>
          <a:xfrm>
            <a:off x="445537" y="967941"/>
            <a:ext cx="5335555" cy="55148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лиц, обеспечивающих безопасность организации образования</a:t>
            </a: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Приверженца нетрадиционного религиозного течения можно определить по внешним признакам(см. признаки ниже); по возможности заблокировать его/их перемещение к местам массового скопления людей на объекте; любым способом информировать руководство объекта, правоохранительные и/или специальные государственные органы об установлении подозрительного лица или группы лиц; принять меры по обеспечению безопасности людей на объекте (эвакуация, изоляция внутренних барьеров и т.д.); при необходимости организовать наблюдение за передвижением подозрительного лица или группы лиц по объекту (лично или через систему видеонаблюдения); обеспечить свою безопасность.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2AF1AC1-692A-53B6-E82F-7597AA743CB4}"/>
              </a:ext>
            </a:extLst>
          </p:cNvPr>
          <p:cNvSpPr txBox="1"/>
          <p:nvPr/>
        </p:nvSpPr>
        <p:spPr>
          <a:xfrm>
            <a:off x="6410910" y="1034575"/>
            <a:ext cx="5121727" cy="48195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внешние признаки террориста</a:t>
            </a: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широкая одежда, не соответствующая погодным условиям, предназначенная для сокрытия элементов самодельного взрывного устройства (БПЛА); выступающие из-под одежды элементы БПЛА, провода, тумблеры, выключатели; наличие в руках больших сумок или баулов, в которых можно спрятать оружие или взрывное устройство; осторожное обращение с транспортируемыми предметами, прижатие их к телу и их периодическое непроизвольное ощущение; использование маскировочной форменной одежды, которая может иметь различные нарушения (отсутствие шевронов, несоответствие цвета нижней и верхней частей формы, головного убора).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1614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545499-0A95-C9C4-11AB-D669DEC6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539" y="365126"/>
            <a:ext cx="11485983" cy="866516"/>
          </a:xfrm>
        </p:spPr>
        <p:txBody>
          <a:bodyPr>
            <a:normAutofit/>
          </a:bodyPr>
          <a:lstStyle/>
          <a:p>
            <a:pPr algn="ctr"/>
            <a:r>
              <a:rPr lang="kk-KZ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Практические мероприятия по предупреждению актов терроризма в организациях образования и на его территории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0621CF-FEC8-72DD-C26D-D6B754FEE325}"/>
              </a:ext>
            </a:extLst>
          </p:cNvPr>
          <p:cNvSpPr txBox="1"/>
          <p:nvPr/>
        </p:nvSpPr>
        <p:spPr>
          <a:xfrm>
            <a:off x="373225" y="1022681"/>
            <a:ext cx="4506685" cy="5824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руководителя по предупреждению актов терроризма</a:t>
            </a: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знание и доведение до сведения обучающихся, сотрудников требований руководящих документов в сфере противодействия терроризму;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организация взаимодействия с подразделениями органов внутренних дел по вопросам реагирования на возможную террористическую угрозу;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участие сотрудников, педагогов, обучающихся и, при необходимости, их родителей регулярное проведение практических занятий по отработке алгоритмов действий с участием родителей (законных представителей);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определение должностного лица организации образования, ответственного за реализацию мер антитеррористической защиты.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D05B1E-E2E8-76D5-EF07-95664DF41854}"/>
              </a:ext>
            </a:extLst>
          </p:cNvPr>
          <p:cNvSpPr txBox="1"/>
          <p:nvPr/>
        </p:nvSpPr>
        <p:spPr>
          <a:xfrm>
            <a:off x="4814596" y="1127880"/>
            <a:ext cx="4273420" cy="52979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ответственного должностного лица: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-Планирование и проведение ежегодных занятий с работниками, педагогами и обучающимися организаций образования по вопросам противодействия терроризму;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планирование и проведение не реже двух раз в полугодие занятий с работниками, педагогами и обучающимися по действиям на территории и в помещениях учреждения в случае возникновения угрозы акта терроризма;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оказание помощи руководителю в- выработка предложений по вопросам совершенствования мер реагирования и обеспечения безопасности работников, педагогов и обучающихся;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ежедневно осуществлять контроль за состоянием объекта образовательной организации.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5E1D894-0676-4834-D254-E081178D01A9}"/>
              </a:ext>
            </a:extLst>
          </p:cNvPr>
          <p:cNvSpPr txBox="1"/>
          <p:nvPr/>
        </p:nvSpPr>
        <p:spPr>
          <a:xfrm>
            <a:off x="9162659" y="1127880"/>
            <a:ext cx="2891713" cy="48309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заместителя директора по административно-хозяйственной работе ( ПВО):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Следить за освещением территории организации образования в темное время суток;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обеспечивать своевременный вывоз мусора с территории организации образования;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обращать внимание на постороннего человека.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2020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545499-0A95-C9C4-11AB-D669DEC6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539" y="303861"/>
            <a:ext cx="11485983" cy="306678"/>
          </a:xfrm>
        </p:spPr>
        <p:txBody>
          <a:bodyPr>
            <a:noAutofit/>
          </a:bodyPr>
          <a:lstStyle/>
          <a:p>
            <a:pPr algn="ctr"/>
            <a:r>
              <a:rPr lang="kk-KZ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Практические мероприятия по предупреждению актов терроризма в организациях образования и на его территории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B62456-F9B1-6C6A-2B4E-2C27B1945074}"/>
              </a:ext>
            </a:extLst>
          </p:cNvPr>
          <p:cNvSpPr txBox="1"/>
          <p:nvPr/>
        </p:nvSpPr>
        <p:spPr>
          <a:xfrm>
            <a:off x="438539" y="790858"/>
            <a:ext cx="5443634" cy="5525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заместителя директора по воспитательной работе</a:t>
            </a:r>
            <a:r>
              <a:rPr lang="kk-KZ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годовые и месячные планы воспитательной работы входят: "внешние признаки террориста", "как выглядит самодельное взрывное устройство", "что делать, если в школе произошла стрельба", "меры первой медицинской помощи при различных травмах", " цель отстрела обучающихся психологический портрет личности","опасность экстремистских организаций", Включить проведение мероприятий на тему: "как террористы и экстремисты могут использовать подростков и молодежь в своих преступных целях" и др.;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воспитателей и педагогов:</a:t>
            </a:r>
            <a:endParaRPr lang="ru-RU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Проявлять внимание к посторонним лицам; выявлять учащихся, склонных к насильственным акциям; выявлять отдельных обучающихся, склонных к нарушениям правил внутришкольного поведения, предупреждать факты вовлечения их в экстремистские организации и реакционные религиозные секты; принимать активное участие в практических упражнениях по отработке алгоритмов реагирования на террористические проявления; вносить предложения по совершенствованию маршрутов эвакуации, развивать индивидуальную стрессоустойчивость и повышение способности к управлению в условиях кризиса.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D4B898-111B-928C-4569-AFF51D6CFEDE}"/>
              </a:ext>
            </a:extLst>
          </p:cNvPr>
          <p:cNvSpPr txBox="1"/>
          <p:nvPr/>
        </p:nvSpPr>
        <p:spPr>
          <a:xfrm>
            <a:off x="6096000" y="790858"/>
            <a:ext cx="5443634" cy="28166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дежурного администратора: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Постороннее поведение должно быть обращено на постороннего человека; посещать организации образования не позднее, чем за 30 минут до начала занятий; осуществлять контроль за работой дежурных педагогов и направлять обучающихся в организацию образования; информировать руководителя объекта о попытках проникновения работников, педагогов и обучающихся, имеющих подозрительную ручную кладь (тяжелые сумки, ящики, большие свертки и охраны.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18695D2-03CC-F351-AA18-047A1F723D70}"/>
              </a:ext>
            </a:extLst>
          </p:cNvPr>
          <p:cNvSpPr txBox="1"/>
          <p:nvPr/>
        </p:nvSpPr>
        <p:spPr>
          <a:xfrm>
            <a:off x="6181530" y="3614594"/>
            <a:ext cx="5408255" cy="30800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постоянного состава организации образования: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Постороннее поведение должно быть обращено на постороннего человека; прибыть на свои рабочие места за 15 минут до начала занятий с целью проверки их состояния на отсутствие посторонних и подозрительных предметов, предметов и для подготовки их к уроку (работе); получить и передать вахтеру ключи педагогам, проводящим занятия в незакрепленных для них учебных помещениях (классах, кабинетах); контроль за уборкой учебной комнаты дежурным ответственным лицом по окончании.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8805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545499-0A95-C9C4-11AB-D669DEC6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539" y="355795"/>
            <a:ext cx="11485983" cy="306678"/>
          </a:xfrm>
        </p:spPr>
        <p:txBody>
          <a:bodyPr>
            <a:noAutofit/>
          </a:bodyPr>
          <a:lstStyle/>
          <a:p>
            <a:pPr algn="ctr"/>
            <a:r>
              <a:rPr lang="kk-KZ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Практические мероприятия по предупреждению актов терроризма в организациях образования и на его территории</a:t>
            </a:r>
            <a:endParaRPr lang="ru-RU" sz="1800" b="1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70E453A-E879-B903-9DEE-69D94C5DB5E3}"/>
              </a:ext>
            </a:extLst>
          </p:cNvPr>
          <p:cNvSpPr txBox="1"/>
          <p:nvPr/>
        </p:nvSpPr>
        <p:spPr>
          <a:xfrm>
            <a:off x="551672" y="820962"/>
            <a:ext cx="3255218" cy="5477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вахтеров: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Внимание к постороннему лицу;</a:t>
            </a:r>
          </a:p>
          <a:p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знать номера телефонов экстренных служб;</a:t>
            </a:r>
          </a:p>
          <a:p>
            <a:pPr marL="285750" indent="-285750">
              <a:buFontTx/>
              <a:buChar char="-"/>
            </a:pP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ежедневно контролировать выдачу педагогам ключей от учебных помещений и выдачу ключей после окончания занятий и установления порядка в учебных помещениях;</a:t>
            </a:r>
          </a:p>
          <a:p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организовывать взаимодействие с участковыми инспекторами и инспекторами по делам несовершеннолетних по отработке подозрительных посетителей учреждений образования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9C795F-EF5A-E26F-1ACF-ADD29EDB548F}"/>
              </a:ext>
            </a:extLst>
          </p:cNvPr>
          <p:cNvSpPr txBox="1"/>
          <p:nvPr/>
        </p:nvSpPr>
        <p:spPr>
          <a:xfrm>
            <a:off x="4168452" y="991296"/>
            <a:ext cx="7471876" cy="51365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лиц, обеспечивающих безопасность организации образования: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 перемещении автотранспортных средств на территорию учреждения проверять соответствующие документы и характер ввозимых грузов; </a:t>
            </a:r>
          </a:p>
          <a:p>
            <a:pPr marL="285750" indent="-285750">
              <a:buFontTx/>
              <a:buChar char="-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уделять особое внимание проверке документов и назначению посещения лицами из других организаций, посещающих школу по служебным делам, делать соответствующие записи в книге посещений; </a:t>
            </a:r>
          </a:p>
          <a:p>
            <a:pPr marL="285750" indent="-285750">
              <a:buFontTx/>
              <a:buChar char="-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ограничивать допуск в здание школы родственников и знакомых обучающихся; проводить массовые (общие) посещения работниками, педагогами и обучающимися работ и занятий опорожнение входных дверей здания при прибытии и убытии после окончания работы и занятий. </a:t>
            </a:r>
          </a:p>
          <a:p>
            <a:pPr marL="285750" indent="-285750">
              <a:buFontTx/>
              <a:buChar char="-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остальное время суток входные двери должны находиться в закрытом состоянии и открываться охранником по звонку прибывшего;</a:t>
            </a:r>
          </a:p>
          <a:p>
            <a:pPr marL="285750" indent="-285750">
              <a:buFontTx/>
              <a:buChar char="-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по окончании рабочего дня регулярно осматривать внутренние помещения организации образования, каждые два часа обходить территорию учреждения, обращать внимание на посторонние и подозрительные предметы; </a:t>
            </a:r>
          </a:p>
          <a:p>
            <a:pPr marL="285750" indent="-285750">
              <a:buFontTx/>
              <a:buChar char="-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обо всех выявленных нарушениях незамедлительно сообщать руководителю организации образования и своим непосредственным начальникам на охранном предприятии повествование. </a:t>
            </a:r>
          </a:p>
          <a:p>
            <a:pPr marL="285750" indent="-285750">
              <a:buFontTx/>
              <a:buChar char="-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Примечание: при выявлении каждым работником и обучающимся недостатков и нарушений, касающихся обеспечения безопасности в учреждении, немедленно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8361236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23C656-195F-0B33-4783-4FE3AA729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440"/>
            <a:ext cx="10946363" cy="829193"/>
          </a:xfrm>
        </p:spPr>
        <p:txBody>
          <a:bodyPr/>
          <a:lstStyle/>
          <a:p>
            <a:r>
              <a:rPr lang="kk-KZ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Порядок действий работников организации образования при возникновении чрезвычайных ситуаций техногенного характера.  Пожара (взрыва), наличие.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145A53-FD91-B472-3556-6A1944ABB554}"/>
              </a:ext>
            </a:extLst>
          </p:cNvPr>
          <p:cNvSpPr txBox="1"/>
          <p:nvPr/>
        </p:nvSpPr>
        <p:spPr>
          <a:xfrm>
            <a:off x="641481" y="1051645"/>
            <a:ext cx="11143082" cy="5539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руководителя организации образования: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Немедленно сообщить об этом в Государственную противопожарную службу по телефону по номеру 101 или в Единую дежурно-диспетчерскую службу 112;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принять меры по спасению и эвакуации людей, тушению пожара первичными средствами пожаротушения и хранению материальных ценностей;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проверить включение в работу систем автоматической противопожарной защиты (при пожаре эвакуировать людей (за исключением систем противопожарной защиты);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необходимости отключение электроэнергии (за исключением систем противопожарной защиты), прекращение работы вентиляционных систем;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выполнение других мероприятий, способствующих предотвращению возникновения пожара и задымления в помещениях здания; осуществление общего руководства по тушению пожара до прибытия подразделения ГПС( с учетом специфики объекта);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обеспечение соблюдения требований безопасности работниками, участвующими в тушении пожара; организация встреч подразделений ГПС и обеспечение доступа к очагу пожара и противопожарного водоснабжения помощь в выборе кратчайшего пути для экипировки.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прибытии пожарного подразделения руководитель организации образования информирует руководителя тушения пожара о конструктивных особенностях объекта, прилегающих строений и сооружений, количестве и пожароопасных свойствах хранимых веществ и других сведениях, необходимых для успешной ликвидации пожара, безопасности.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612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CB798-873D-42F6-AE65-98D8318BF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3266"/>
            <a:ext cx="10515600" cy="798130"/>
          </a:xfrm>
        </p:spPr>
        <p:txBody>
          <a:bodyPr>
            <a:noAutofit/>
          </a:bodyPr>
          <a:lstStyle/>
          <a:p>
            <a:pPr algn="ctr"/>
            <a:r>
              <a:rPr lang="kk-KZ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</a:t>
            </a:r>
            <a:br>
              <a:rPr lang="kk-KZ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kk-KZ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действий работников и воспитанников детского сада при возникновении чрезвычайных ситуаций техногенного характера и угрозы совершения акта терроризма</a:t>
            </a:r>
            <a:endParaRPr lang="ru-RU" sz="1800" dirty="0">
              <a:solidFill>
                <a:srgbClr val="FF0000"/>
              </a:solidFill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697917EE-417D-442C-9592-7FDA62B7C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4164" y="357294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id="{203A156F-CACC-40CF-814C-864CE0E37F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4164" y="357294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4D6A3900-F3B0-981F-7A8A-31F0849EAEEB}"/>
              </a:ext>
            </a:extLst>
          </p:cNvPr>
          <p:cNvSpPr txBox="1">
            <a:spLocks/>
          </p:cNvSpPr>
          <p:nvPr/>
        </p:nvSpPr>
        <p:spPr>
          <a:xfrm>
            <a:off x="653143" y="1031396"/>
            <a:ext cx="10515600" cy="8385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разработан в целях управления мероприятиями по повышению устойчивости функционирования организаций образования в случаях возникновения чрезвычайных ситуаций техногенного характера и угрозы совершения акта терроризма и направлены на их профилактику и устранение. </a:t>
            </a:r>
            <a:endParaRPr lang="ru-RU" sz="1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3201BD4-0922-33A3-45DA-6AB890117DE6}"/>
              </a:ext>
            </a:extLst>
          </p:cNvPr>
          <p:cNvSpPr txBox="1"/>
          <p:nvPr/>
        </p:nvSpPr>
        <p:spPr>
          <a:xfrm>
            <a:off x="1023256" y="1925030"/>
            <a:ext cx="10515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случае совершения акта терроризма!</a:t>
            </a:r>
            <a:endParaRPr lang="ru-RU" sz="3200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26D6554-55E3-CAE1-F040-5F774E2ECC57}"/>
              </a:ext>
            </a:extLst>
          </p:cNvPr>
          <p:cNvSpPr txBox="1"/>
          <p:nvPr/>
        </p:nvSpPr>
        <p:spPr>
          <a:xfrm>
            <a:off x="466532" y="2414521"/>
            <a:ext cx="2099387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Руководители и сотрудники организаций образования обязаны!</a:t>
            </a:r>
            <a:endParaRPr lang="kk-KZ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незамедлительно информировать правоохранительные и специальные органы о совершенном акте терроризма и обеспечить эвакуацию персонала организации образования. </a:t>
            </a:r>
            <a:endParaRPr lang="ru-RU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A3E7FC-E5A6-2E33-7154-58D4F59D1C00}"/>
              </a:ext>
            </a:extLst>
          </p:cNvPr>
          <p:cNvSpPr txBox="1"/>
          <p:nvPr/>
        </p:nvSpPr>
        <p:spPr>
          <a:xfrm>
            <a:off x="2565919" y="2564915"/>
            <a:ext cx="9482913" cy="3915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4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Телефоны служб экстренного реагирования</a:t>
            </a:r>
            <a:r>
              <a:rPr lang="kk-KZ" sz="240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u="sng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Немедленно сообщите о готовящемся или совершенном преступлении в территориальные органы Комитета национальной безопасности или Министерства внутренних дел по месту жительства, либо по телефону доверия или на адрес электронной почты.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Телефон дежурной службы Комитета национальной безопасности: </a:t>
            </a:r>
            <a:r>
              <a:rPr lang="kk-KZ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110</a:t>
            </a:r>
            <a:r>
              <a:rPr lang="kk-KZ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Единый дежурно-диспетчерский телефон: </a:t>
            </a:r>
            <a:r>
              <a:rPr lang="kk-KZ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112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телефон противопожарной службы: </a:t>
            </a:r>
            <a:r>
              <a:rPr lang="kk-KZ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101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телефон дежурной службы органов внутренних дел: </a:t>
            </a:r>
            <a:r>
              <a:rPr lang="kk-KZ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102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телефон скорой медицинской помощи: </a:t>
            </a:r>
            <a:r>
              <a:rPr lang="kk-KZ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103</a:t>
            </a:r>
            <a:endParaRPr lang="ru-RU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9529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23C656-195F-0B33-4783-4FE3AA729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440"/>
            <a:ext cx="10946363" cy="829193"/>
          </a:xfrm>
        </p:spPr>
        <p:txBody>
          <a:bodyPr/>
          <a:lstStyle/>
          <a:p>
            <a:r>
              <a:rPr lang="kk-KZ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Порядок действий работников организации образования при возникновении чрезвычайных ситуаций техногенного характера.  Пожара (взрыва), наличие.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F018AD-E137-0366-59AE-BD87556245D2}"/>
              </a:ext>
            </a:extLst>
          </p:cNvPr>
          <p:cNvSpPr txBox="1"/>
          <p:nvPr/>
        </p:nvSpPr>
        <p:spPr>
          <a:xfrm>
            <a:off x="688133" y="972375"/>
            <a:ext cx="5190153" cy="5747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персонала (работники, педагоги):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Немедленно сообщить руководству, а также государственной противопожарной службе ( далее-ГПС) по номеру 101 или единой дежурно-диспетчерской службе 112, назвав адрес и номер объекта, место возникновения пожара, свою фамилию и должность; на выдачу обучающимся средств защиты, имеющихся в кабинете; при пожаре, не допуская паники, соблюдая спокойствие и сдержанность, в соответствии с утвержденным планом эвакуации вывести учащихся на первый этаж и далее из школы на основной или запасной выход; по возможности оказать первую помощь пострадавшим; организовать встречу пожарных и спасателей, указать им места входа в школу, установить люки пожарных гидрантов, разработать план эвакуации и место возникновения пожара. показать в плане; осуществлять эвакуацию обучающихся по журналу, докладывать о его результатах руководителю организации образования и информировать родителей; одевать воспитанников, выводить из группы, проводить инвентаризацию детей.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6AE67D-EB9A-859A-8ECF-8BE7FBFBF1D5}"/>
              </a:ext>
            </a:extLst>
          </p:cNvPr>
          <p:cNvSpPr txBox="1"/>
          <p:nvPr/>
        </p:nvSpPr>
        <p:spPr>
          <a:xfrm>
            <a:off x="6096000" y="3659064"/>
            <a:ext cx="5865845" cy="2849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обучающихся: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Обучающиеся, услышавшие сигнал о пожаре, по указанию преподавателя должны покинуть кабинет и здание в соответствии с планом эвакуации; не паниковать и не толкаться в ходе эвакуации; при сильном задымлении обязательно использовать средства защиты органов дыхания; не спеша собираться на одно место сбора, указанное в плане эвакуации; в случае отсутствия рядом сидящего одноклассника на месте сбора немедленно сообщите об этом педагогу или работнику организации образования.....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FE0F1D-FA4D-2346-D6AB-0D1BDD156B52}"/>
              </a:ext>
            </a:extLst>
          </p:cNvPr>
          <p:cNvSpPr txBox="1"/>
          <p:nvPr/>
        </p:nvSpPr>
        <p:spPr>
          <a:xfrm>
            <a:off x="6028353" y="972375"/>
            <a:ext cx="5906277" cy="25860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руководителя: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Немедленно сообщить в Единую дежурно-диспетчерскую службу по номеру 112; организовать незамедлительную эвакуацию обучающихся и работников с объекта, проверив наличие людей в каждой части объекта; в ходе эвакуации пресечь панику и раздавление на проходах; по возможности оказать первую помощь пострадавшим; определить место сбора на безопасном расстоянии от здания; провести инвентаризацию работников, воспитанников и обучающихся организация;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400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412CC8-F394-1E2A-5BEC-190850479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4467"/>
          </a:xfrm>
        </p:spPr>
        <p:txBody>
          <a:bodyPr>
            <a:normAutofit/>
          </a:bodyPr>
          <a:lstStyle/>
          <a:p>
            <a:pPr algn="ctr"/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Порядок действий работников и воспитанников детского сада при возникновении угрозы совершения акта терроризма в здании и на его территории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11FCD0-73B9-17B8-AF20-085CBE2AE181}"/>
              </a:ext>
            </a:extLst>
          </p:cNvPr>
          <p:cNvSpPr txBox="1"/>
          <p:nvPr/>
        </p:nvSpPr>
        <p:spPr>
          <a:xfrm>
            <a:off x="410547" y="1274954"/>
            <a:ext cx="5685453" cy="43408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Основанием для оперативных действий может быть: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обнаружение подозрительного предмета сотрудниками, педагогами</a:t>
            </a: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или кем-либо из воспитанников</a:t>
            </a: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поступление угрозы в организацию образования по телефону или в письменной форме;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вооруженное нападение на сотрудников, педагогов, обучающихся и воспитанников организации образования;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нападение террористов на сотрудников, педагогов и обучающихся захват заложников и/или нахождение в здании организации или на ее территории. нападение террориста на образовательную организацию.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261DE6-A434-4AE3-C542-96F683ACA33C}"/>
              </a:ext>
            </a:extLst>
          </p:cNvPr>
          <p:cNvSpPr txBox="1"/>
          <p:nvPr/>
        </p:nvSpPr>
        <p:spPr>
          <a:xfrm>
            <a:off x="6708709" y="1229896"/>
            <a:ext cx="491723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во всех вышеуказанных случаях руководство образовательной организации должны оповестить</a:t>
            </a:r>
            <a:r>
              <a:rPr lang="kk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</a:p>
          <a:p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!  </a:t>
            </a:r>
            <a:r>
              <a:rPr lang="kk-KZ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102 в канал органов внутренних дел</a:t>
            </a:r>
            <a:r>
              <a:rPr lang="kk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</a:p>
          <a:p>
            <a:r>
              <a:rPr lang="kk-KZ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!  Единую дежурно-диспетчерскую службу "112";</a:t>
            </a:r>
          </a:p>
          <a:p>
            <a:r>
              <a:rPr lang="kk-KZ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!!! руководителю отдела образования. 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124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9CAAFA-EC4E-D260-28B3-0406C07FD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3251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Обнаружение подозрительного предмета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E54B81-73DD-15A1-E91F-BD2714A7A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998376"/>
            <a:ext cx="11039669" cy="354201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k-K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звуки, подозрительный предмет;</a:t>
            </a:r>
            <a:br>
              <a:rPr lang="ru-R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</a:t>
            </a:r>
            <a:r>
              <a:rPr lang="kk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елчки, щелчки часов</a:t>
            </a:r>
          </a:p>
          <a:p>
            <a:pPr marL="0" indent="0">
              <a:buNone/>
            </a:pPr>
            <a:r>
              <a:rPr lang="kk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и бесхозные сумки, пакеты, ящики, коробки;</a:t>
            </a:r>
          </a:p>
          <a:p>
            <a:pPr>
              <a:buFontTx/>
              <a:buChar char="-"/>
            </a:pPr>
            <a:r>
              <a:rPr lang="kk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игрушки с торчащими проводами, нитками, изолентой, которые выделяют специфические запахи (миндаль, хлор, аммиак). </a:t>
            </a:r>
          </a:p>
          <a:p>
            <a:pPr marL="0" indent="0">
              <a:buNone/>
            </a:pPr>
            <a:r>
              <a:rPr lang="kk-KZ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Такое вещество может быть заполнено взрывчатыми или ядохимикатами (УХЗ) или биологическими агентами (возбудителями опасных инфекций, например, сибирской язвы, оспы, туляремии).</a:t>
            </a:r>
            <a:br>
              <a:rPr lang="ru-RU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79148A-C7FA-2D21-DC3C-4668D30A9BED}"/>
              </a:ext>
            </a:extLst>
          </p:cNvPr>
          <p:cNvSpPr txBox="1"/>
          <p:nvPr/>
        </p:nvSpPr>
        <p:spPr>
          <a:xfrm>
            <a:off x="699795" y="4708341"/>
            <a:ext cx="11039669" cy="132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лица, обнаружившие опасный или подозрительный предмет;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! Немедленно сообщает на канал "102" </a:t>
            </a:r>
          </a:p>
          <a:p>
            <a:r>
              <a:rPr lang="kk-KZ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! </a:t>
            </a:r>
            <a:r>
              <a:rPr lang="kk-KZ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Единую дежурно-диспетчерскую службу органов внутренних дел "112" 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106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2B37E57-4E85-AE9E-30F3-759BA84A49B2}"/>
              </a:ext>
            </a:extLst>
          </p:cNvPr>
          <p:cNvSpPr txBox="1"/>
          <p:nvPr/>
        </p:nvSpPr>
        <p:spPr>
          <a:xfrm>
            <a:off x="295470" y="1035926"/>
            <a:ext cx="3306147" cy="5423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руководителя:</a:t>
            </a:r>
            <a:endParaRPr lang="ru-RU" sz="1400" u="sng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общественного порядка;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обеспечить беспрепятственный доступ служб экстренного реагирования (подразделения органов внутренних дел, службы скорой медицинской помощи, пожарные расчеты, оперативно-спасательные службы) к месту обнаружения опасного или подозрительного предмета;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принять меры для эвакуации персонала.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B036E0-7D59-86E2-35C3-FFB64E888EF8}"/>
              </a:ext>
            </a:extLst>
          </p:cNvPr>
          <p:cNvSpPr txBox="1"/>
          <p:nvPr/>
        </p:nvSpPr>
        <p:spPr>
          <a:xfrm>
            <a:off x="4096139" y="78852"/>
            <a:ext cx="7800391" cy="64075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персонала (работники, педагоги):</a:t>
            </a:r>
            <a:endParaRPr lang="ru-RU" sz="1400" b="1" u="sng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Сообщать администрации организации образования (по телефону) и не допускать никого к зданию (до их прибытия);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перевести воспитанников </a:t>
            </a:r>
            <a:r>
              <a:rPr lang="kk-KZ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</a:t>
            </a: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данного предмета на безопасное расстояние (не ближе 100 метров);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приближаться, не трогать, не открывать и не перемещать опасный предмет;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лицам, обнаружившим подозрительный предмет, находиться на безопасном расстоянии до прибытия сил экстренного реагирования и должен быть готов дать показания в отношении бесхозной вещи;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опрашивать окружающих для установления потенциального владельца бесхозяйной вещи;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отказаться от использования средств радиосвязи, в том числе средств сотовой связи, вблизи этого предмета;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возможности установить время и место обнаружения;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помочь обеспечить организованную эвакуацию воспитанников с территории, прилегающей к опасной зоне;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необходимости спрятаться и наблюдать за предметами, обеспечивающими защиту (угол здания, колонна, толстое дерево, автотранспорт);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выйти из объекта, в случае невозможности-скрыться за капитальным строением и на необходимом расстоянии.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A94BB7-C261-18CF-95DC-5CEB4BAD76A9}"/>
              </a:ext>
            </a:extLst>
          </p:cNvPr>
          <p:cNvSpPr txBox="1"/>
          <p:nvPr/>
        </p:nvSpPr>
        <p:spPr>
          <a:xfrm>
            <a:off x="363893" y="55525"/>
            <a:ext cx="395618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4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Обнаружение подозрительного предмета</a:t>
            </a:r>
            <a:endParaRPr lang="ru-RU" sz="2400" u="sng" dirty="0"/>
          </a:p>
        </p:txBody>
      </p:sp>
    </p:spTree>
    <p:extLst>
      <p:ext uri="{BB962C8B-B14F-4D97-AF65-F5344CB8AC3E}">
        <p14:creationId xmlns:p14="http://schemas.microsoft.com/office/powerpoint/2010/main" val="652366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2DB76DD-749B-6582-C411-DDAAD04EEF2A}"/>
              </a:ext>
            </a:extLst>
          </p:cNvPr>
          <p:cNvSpPr txBox="1"/>
          <p:nvPr/>
        </p:nvSpPr>
        <p:spPr>
          <a:xfrm>
            <a:off x="699796" y="291851"/>
            <a:ext cx="10618237" cy="58805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лиц, обеспечивающих безопасность организации образования:</a:t>
            </a:r>
            <a:endParaRPr lang="ru-RU" sz="1400" u="sng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Подозрительный предмет нельзя трогать, приближать, перемещать;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опрашивать окружающих для установления потенциального владельца  предмета;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воздерживаться от использования вблизи этого предмета средств радиосвязи, в том числе средств сотовой связи; по возможности устанавливать время и место обнаружения;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обращаться в канал "102" или в Единую дежурно-диспетчерскую службу "112" </a:t>
            </a: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органов внутренних дел и немедленно сообщить об обнаружении подозрительного предмета;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быть готовым описать внешний вид подозрительного предмета и обстоятельства его обнаружения;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сообщайте о взрывоопасности никому, кроме тех, кто должен знать, что произошло, чтобы не вызвать панику;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обеспечить ограничение доступа подозрительных предметов и посторонних лиц в опасную зону;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обеспечить организованную эвакуацию людей с территории, прилегающей к опасной зоне;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 необходимости обеспечить защиту предметов (угол здания, колонна, толстое дерево, автомобиль и т. д.).) прячьтесь и контролируйте.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Рекомендуемые зоны эвакуации и ограждения при обнаружении взрывного устройства или предмета, похожего на взрывное устройство: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граната-50 метров;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тротиловая шашка весом 200 г-45 метров;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взрывное устройство-не менее 200 метров;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банка пива 0,33 л - 60 метров;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дипломат (кейс) – 230 метров;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дорожный чемодан - 350 метров;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легковая автомашина-не менее 600 метров;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микроавтобус - 920 метров;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грузовик (фургон) - 1240 метров.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36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B7EBF77-8820-FCCB-D381-B49BD91F8374}"/>
              </a:ext>
            </a:extLst>
          </p:cNvPr>
          <p:cNvSpPr txBox="1"/>
          <p:nvPr/>
        </p:nvSpPr>
        <p:spPr>
          <a:xfrm>
            <a:off x="488302" y="364133"/>
            <a:ext cx="11215396" cy="16621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Поступление угрозы в образовательную организацию по телефону;</a:t>
            </a:r>
            <a:endParaRPr lang="ru-RU" sz="1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настоящее время телефон является основным каналом сообщений</a:t>
            </a: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содержащих информацию о взрывных устройствах, захвате заложников, вымогательстве и вымогательстве людей. Не пренебрегайте таким сигналом. Постарайтесь запомнить разговор дословно и закрепите его на бумаге. </a:t>
            </a:r>
            <a:r>
              <a:rPr lang="kk-KZ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распространяйте о факте разговора и его содержании, максимально ограничьте количество людей, владеющих информацией.</a:t>
            </a:r>
            <a:endParaRPr lang="ru-RU" sz="1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34BDF3-BA16-7F25-E9C6-3C59313B5E26}"/>
              </a:ext>
            </a:extLst>
          </p:cNvPr>
          <p:cNvSpPr txBox="1"/>
          <p:nvPr/>
        </p:nvSpPr>
        <p:spPr>
          <a:xfrm>
            <a:off x="572277" y="1957341"/>
            <a:ext cx="11215395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действия получателя угрозы по телефону (руководитель, работник, педагог, обучающийся)</a:t>
            </a: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: </a:t>
            </a:r>
          </a:p>
          <a:p>
            <a:pPr marL="285750" indent="-285750"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Во время разговора отметьте пол, возраст и особенности речи звонящего: </a:t>
            </a:r>
          </a:p>
          <a:p>
            <a:pPr marL="285750" indent="-285750"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голос (громкий или медленный, низкий или высокий), темп речи (быстрый или медленный), произношение (четкое, искаженное, заикание, шепот, с акцентом или диалектом), манеру речи (логические слова,  речь)</a:t>
            </a:r>
          </a:p>
          <a:p>
            <a:pPr marL="285750" indent="-285750"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Обязательно отметьте звуковой фон (шум автомашин или железнодорожного транспорта, звук теле - или радиоаппаратуры, голоса, другие). </a:t>
            </a:r>
          </a:p>
          <a:p>
            <a:pPr marL="285750" indent="-285750"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Отметьте характер звонка-городской или междугородний. </a:t>
            </a:r>
          </a:p>
          <a:p>
            <a:pPr marL="285750" indent="-285750"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 забудьте установить точное время начала разговора и его продолжительность. </a:t>
            </a:r>
          </a:p>
          <a:p>
            <a:pPr marL="285750" indent="-285750"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любом случае, в ходе беседы постарайтесь получить ответы на следующие вопросы: </a:t>
            </a: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где, кому, по какому телефону звонит этот человек? какие конкретные требования он предъявляет? он предъявляет отдельные требования, выступает в качестве посредника или представляет какую-то группу лиц? на каких условиях он или они соглашаются отказаться от мысли? как и когда с ним связаться? </a:t>
            </a:r>
          </a:p>
          <a:p>
            <a:pPr marL="285750" indent="-285750">
              <a:buFontTx/>
              <a:buChar char="-"/>
            </a:pPr>
            <a:r>
              <a:rPr lang="kk-KZ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кому Вы можете или должны сообщить об этом звонке? </a:t>
            </a: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Вы и ваше руководство попытайтесь добиться от звонящего максимально возможного времени, чтобы принять решение или предпринять какие - либо действия. По возможности, </a:t>
            </a:r>
            <a:r>
              <a:rPr lang="kk-KZ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ходе беседы следует сообщить об этом в канал 102 органов внутренних дел или в Единую дежурно - диспетчерскую службу "112" </a:t>
            </a: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 руководству организации, если нет - сразу после окончания беседы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9452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322B542-38A2-BA05-6762-10478B954DA3}"/>
              </a:ext>
            </a:extLst>
          </p:cNvPr>
          <p:cNvSpPr txBox="1"/>
          <p:nvPr/>
        </p:nvSpPr>
        <p:spPr>
          <a:xfrm>
            <a:off x="324239" y="278584"/>
            <a:ext cx="6097554" cy="4842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получателя угрозы в письменной форме (руководитель, работник, педагог, обучающийся) :</a:t>
            </a:r>
            <a:endParaRPr lang="ru-RU" sz="1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Получив такой документ, будьте максимально осторожны с обратившимся.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поместите его в чистый плотно закрытый пластиковый пакет.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Старайтесь не оставлять на нем отпечатков пальцев.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Сохраняйте все: сам документ с текстом, любые вложения, конверт и упаковку - ничего не выбрасывайте.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расширяйте круг лиц, знакомых с содержанием документа.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Необходимо немедленно сообщить в 102 канал органов внутренних дел или в Единую дежурно-диспетчерскую службу "112". </a:t>
            </a:r>
            <a:endParaRPr lang="ru-RU" sz="1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8D75BC-11A4-0A8E-648F-351D82DED33F}"/>
              </a:ext>
            </a:extLst>
          </p:cNvPr>
          <p:cNvSpPr txBox="1"/>
          <p:nvPr/>
        </p:nvSpPr>
        <p:spPr>
          <a:xfrm>
            <a:off x="6932645" y="368821"/>
            <a:ext cx="5114729" cy="4542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Вооруженное нападение на работников, педагогов, обучающихся и воспитанников организации образования</a:t>
            </a:r>
            <a:endParaRPr lang="ru-RU" sz="2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работникам, педагогам, обучающимся и воспитанникам;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совершении вооруженного нападения необходимо </a:t>
            </a:r>
            <a:r>
              <a:rPr lang="kk-KZ" sz="1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принять меры для самоизоляции,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немедленно покинуть опасную зону,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также сообщить в канал "102" или Единую дежурно-диспетчерскую службу "112" органов внутренних дел.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Спрячьтесь, дождитесь ухода террористов и, по возможности, покиньте здание.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604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E28F1C-3EB8-9AD4-E572-A61E71E3F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07" y="60079"/>
            <a:ext cx="11625943" cy="642581"/>
          </a:xfrm>
        </p:spPr>
        <p:txBody>
          <a:bodyPr>
            <a:normAutofit/>
          </a:bodyPr>
          <a:lstStyle/>
          <a:p>
            <a:r>
              <a:rPr lang="kk-KZ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Вооруженное нападение на работников, педагогов и воспитанников организации образования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4A650E-290E-60AC-B19E-8C895C08F4F5}"/>
              </a:ext>
            </a:extLst>
          </p:cNvPr>
          <p:cNvSpPr txBox="1"/>
          <p:nvPr/>
        </p:nvSpPr>
        <p:spPr>
          <a:xfrm>
            <a:off x="426876" y="875101"/>
            <a:ext cx="2950806" cy="5617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руководителя: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-Незамедлительно информировать правоохранительные и/или специальные органы о факте и обстоятельствах вооруженного нападения;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организовать работу по обеспечению безопасности людей на объекте (эвакуация, изоляция внутренних барьеров, сообщение об инциденте на объекте); взаимодействовать с прибывшими силами оперативного штаба по борьбе с терроризмом.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652E25-10D7-29F5-4B44-0399C59D6433}"/>
              </a:ext>
            </a:extLst>
          </p:cNvPr>
          <p:cNvSpPr txBox="1"/>
          <p:nvPr/>
        </p:nvSpPr>
        <p:spPr>
          <a:xfrm>
            <a:off x="3377682" y="590580"/>
            <a:ext cx="8388220" cy="40330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персонала: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(Сотрудники, педагоги): оцените ситуацию, эвакуироваться вместе с детьми, покиньте здание; оставьте вещи и сумки; не прячьте руки, они должны быть видны. </a:t>
            </a: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случае, если вы не можете выйти из здания: </a:t>
            </a: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быстро выйти из кабинета, группы и направить всех воспитанников и сотрудников в коридор в свой кабинет; плотно закройте дверь, по возможности ключом; закройте окна, опустите или закройте все шторы; постройте детей вдоль стены так, чтобы злоумышленник не мог видеть их, глядя на дверь; найдите "безопасный уголок" для воспитанников; выключите свет и выключите мониторы компьютеров, поставьте мобильные телефоны на приглушенный сигнал; </a:t>
            </a: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заполните лист участия</a:t>
            </a: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список детей </a:t>
            </a: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Примечание: перед выключением света все сотрудники находят и держат в руках журнал посещаемости</a:t>
            </a: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Примечание: оставайтесь в безопасных местах до распоряжения руководителя.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770C5F3-A442-6613-D427-DE470BBE7C6C}"/>
              </a:ext>
            </a:extLst>
          </p:cNvPr>
          <p:cNvSpPr txBox="1"/>
          <p:nvPr/>
        </p:nvSpPr>
        <p:spPr>
          <a:xfrm>
            <a:off x="3485373" y="4616253"/>
            <a:ext cx="8706627" cy="18762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лиц, обеспечивающих безопасность организации образования</a:t>
            </a: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Обнаружения вооруженного нападавшего; по возможности блокировать его продвижение к местам массового пребывания людей на объекте; любым способом сообщать о факте вооруженного нападения руководству объекта, правоохранительным и/или специальным государственным органам; принимать меры по обеспечению безопасности людей на объекте ( эвакуация, изоляция внутренних препятствий)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04370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3351</TotalTime>
  <Words>4269</Words>
  <Application>Microsoft Office PowerPoint</Application>
  <PresentationFormat>Широкоэкранный</PresentationFormat>
  <Paragraphs>211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Тема Office</vt:lpstr>
      <vt:lpstr>АЛГОРИТМ действий работников и воспитанников детского сада при возникновении чрезвычайных ситуаций техногенного характера и угрозы совершения акта терроризма</vt:lpstr>
      <vt:lpstr>АЛГОРИТМ действий работников и воспитанников детского сада при возникновении чрезвычайных ситуаций техногенного характера и угрозы совершения акта терроризма</vt:lpstr>
      <vt:lpstr>Порядок действий работников и воспитанников детского сада при возникновении угрозы совершения акта терроризма в здании и на его территории</vt:lpstr>
      <vt:lpstr>Обнаружение подозрительного предмета</vt:lpstr>
      <vt:lpstr>Презентация PowerPoint</vt:lpstr>
      <vt:lpstr>Презентация PowerPoint</vt:lpstr>
      <vt:lpstr>Презентация PowerPoint</vt:lpstr>
      <vt:lpstr>Презентация PowerPoint</vt:lpstr>
      <vt:lpstr>Вооруженное нападение на работников, педагогов и воспитанников организации образования</vt:lpstr>
      <vt:lpstr>Презентация PowerPoint</vt:lpstr>
      <vt:lpstr>Презентация PowerPoint</vt:lpstr>
      <vt:lpstr>При стрельбе внутри образовательной организации и на ее территории</vt:lpstr>
      <vt:lpstr>При взрыве здания образовательной организации</vt:lpstr>
      <vt:lpstr>При нападении террориста на образовательную организацию</vt:lpstr>
      <vt:lpstr>При нападении террориста на образовательную организацию</vt:lpstr>
      <vt:lpstr>Практические мероприятия по предупреждению актов терроризма в организациях образования и на его территории</vt:lpstr>
      <vt:lpstr>Практические мероприятия по предупреждению актов терроризма в организациях образования и на его территории</vt:lpstr>
      <vt:lpstr>Практические мероприятия по предупреждению актов терроризма в организациях образования и на его территории</vt:lpstr>
      <vt:lpstr>Порядок действий работников организации образования при возникновении чрезвычайных ситуаций техногенного характера.  Пожара (взрыва), наличие.</vt:lpstr>
      <vt:lpstr>Порядок действий работников организации образования при возникновении чрезвычайных ситуаций техногенного характера.  Пожара (взрыва), наличие.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222</cp:revision>
  <cp:lastPrinted>2022-02-13T09:34:35Z</cp:lastPrinted>
  <dcterms:created xsi:type="dcterms:W3CDTF">2022-02-11T03:50:24Z</dcterms:created>
  <dcterms:modified xsi:type="dcterms:W3CDTF">2023-01-31T09:38:16Z</dcterms:modified>
</cp:coreProperties>
</file>