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58112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5000" dirty="0" err="1" smtClean="0"/>
              <a:t>балаларды</a:t>
            </a:r>
            <a:r>
              <a:rPr lang="ru-RU" sz="5000" dirty="0" smtClean="0"/>
              <a:t> </a:t>
            </a:r>
            <a:r>
              <a:rPr lang="ru-RU" sz="5000" dirty="0" err="1" smtClean="0"/>
              <a:t>ертегілерге</a:t>
            </a:r>
            <a:r>
              <a:rPr lang="ru-RU" sz="5000" dirty="0" smtClean="0"/>
              <a:t> баулу</a:t>
            </a:r>
            <a:endParaRPr lang="ru-RU" sz="5000" dirty="0"/>
          </a:p>
        </p:txBody>
      </p:sp>
      <p:pic>
        <p:nvPicPr>
          <p:cNvPr id="13314" name="Picture 2" descr="Ð§ÐµÐ¼Ñ ÑÑÐ°Ñ ÑÐºÐ°Ð·ÐºÐ¸ Ð´Ð»Ñ Ð´ÐµÑÐµÐ¹ Ð¸ ÐºÐ°ÐºÐ¸Ðµ ÑÐºÐ°Ð·ÐºÐ¸ Ð»ÑÑÑÐµ ÑÐ¸ÑÐ°ÑÑ ÑÐµÐ±ÐµÐ½ÐºÑ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524" y="404664"/>
            <a:ext cx="5760640" cy="431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424936" cy="684076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Ертегінің атқаратын қызметі кең: ол</a:t>
            </a:r>
            <a:r>
              <a:rPr lang="ru-RU" dirty="0" smtClean="0"/>
              <a:t> </a:t>
            </a:r>
            <a:r>
              <a:rPr lang="ru-RU" dirty="0" err="1" smtClean="0"/>
              <a:t>әрі тәрбиелік, әрі көркем-эстетик.</a:t>
            </a:r>
            <a:r>
              <a:rPr lang="ru-RU" dirty="0" smtClean="0"/>
              <a:t> </a:t>
            </a:r>
            <a:r>
              <a:rPr lang="ru-RU" dirty="0" err="1" smtClean="0"/>
              <a:t>әдеби </a:t>
            </a:r>
            <a:br>
              <a:rPr lang="ru-RU" dirty="0" err="1" smtClean="0"/>
            </a:br>
            <a:r>
              <a:rPr lang="ru-RU" dirty="0" err="1" smtClean="0"/>
              <a:t>қазына.</a:t>
            </a:r>
            <a:r>
              <a:rPr lang="ru-RU" dirty="0" smtClean="0"/>
              <a:t> </a:t>
            </a:r>
            <a:r>
              <a:rPr lang="ru-RU" dirty="0" err="1" smtClean="0"/>
              <a:t>ертегінің </a:t>
            </a:r>
            <a:br>
              <a:rPr lang="ru-RU" dirty="0" err="1" smtClean="0"/>
            </a:br>
            <a:r>
              <a:rPr lang="ru-RU" dirty="0" err="1" smtClean="0"/>
              <a:t>бүкіл жанрлық ерекшелігі</a:t>
            </a:r>
            <a:r>
              <a:rPr lang="ru-RU" dirty="0" smtClean="0"/>
              <a:t> осы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сипатынан</a:t>
            </a:r>
            <a:r>
              <a:rPr lang="ru-RU" dirty="0" smtClean="0"/>
              <a:t> </a:t>
            </a:r>
            <a:r>
              <a:rPr lang="ru-RU" dirty="0" err="1" smtClean="0"/>
              <a:t>көрінеді</a:t>
            </a:r>
            <a:r>
              <a:rPr lang="ru-RU" dirty="0" smtClean="0"/>
              <a:t>. </a:t>
            </a:r>
            <a:r>
              <a:rPr lang="ru-RU" dirty="0" err="1" smtClean="0"/>
              <a:t>Сондықтан ертегілік</a:t>
            </a:r>
            <a:r>
              <a:rPr lang="ru-RU" dirty="0" smtClean="0"/>
              <a:t> </a:t>
            </a:r>
            <a:r>
              <a:rPr lang="ru-RU" dirty="0" err="1" smtClean="0"/>
              <a:t>прозаның басты</a:t>
            </a:r>
            <a:r>
              <a:rPr lang="ru-RU" dirty="0" smtClean="0"/>
              <a:t> </a:t>
            </a:r>
            <a:r>
              <a:rPr lang="ru-RU" dirty="0" err="1" smtClean="0"/>
              <a:t>міндеті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err="1" smtClean="0"/>
              <a:t>сюжетті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барынша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тартымды</a:t>
            </a:r>
            <a:r>
              <a:rPr lang="ru-RU" dirty="0" smtClean="0"/>
              <a:t> </a:t>
            </a:r>
            <a:r>
              <a:rPr lang="ru-RU" dirty="0" err="1" smtClean="0"/>
              <a:t>етіп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көркемдеп, </a:t>
            </a:r>
            <a:br>
              <a:rPr lang="ru-RU" dirty="0" err="1" smtClean="0"/>
            </a:br>
            <a:r>
              <a:rPr lang="ru-RU" dirty="0" err="1" smtClean="0"/>
              <a:t>әрлеп баяндау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Демек</a:t>
            </a:r>
            <a:r>
              <a:rPr lang="ru-RU" dirty="0" smtClean="0"/>
              <a:t> </a:t>
            </a:r>
            <a:r>
              <a:rPr lang="ru-RU" dirty="0" err="1" smtClean="0"/>
              <a:t>ертегі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шындыққа </a:t>
            </a:r>
            <a:br>
              <a:rPr lang="ru-RU" dirty="0" err="1" smtClean="0"/>
            </a:br>
            <a:r>
              <a:rPr lang="ru-RU" dirty="0" err="1" smtClean="0"/>
              <a:t>бағытталмайды, </a:t>
            </a:r>
            <a:br>
              <a:rPr lang="ru-RU" dirty="0" err="1" smtClean="0"/>
            </a:br>
            <a:r>
              <a:rPr lang="ru-RU" dirty="0" smtClean="0"/>
              <a:t>ал </a:t>
            </a:r>
            <a:r>
              <a:rPr lang="ru-RU" dirty="0" err="1" smtClean="0"/>
              <a:t>ертекші</a:t>
            </a:r>
            <a:r>
              <a:rPr lang="ru-RU" dirty="0" smtClean="0"/>
              <a:t> </a:t>
            </a:r>
            <a:r>
              <a:rPr lang="ru-RU" dirty="0" err="1" smtClean="0"/>
              <a:t>әңгімесін өмірде болған деп</a:t>
            </a:r>
            <a:r>
              <a:rPr lang="ru-RU" dirty="0" smtClean="0"/>
              <a:t> </a:t>
            </a:r>
            <a:r>
              <a:rPr lang="ru-RU" dirty="0" err="1" smtClean="0"/>
              <a:t>дәлелдеуге тырыспайды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ÐÐ°ÑÑÐ¸Ð½ÐºÐ¸ Ð¿Ð¾ Ð·Ð°Ð¿ÑÐ¾ÑÑ ÑÐºÐ°Ð·ÐºÐ¸"/>
          <p:cNvPicPr>
            <a:picLocks noChangeAspect="1" noChangeArrowheads="1"/>
          </p:cNvPicPr>
          <p:nvPr/>
        </p:nvPicPr>
        <p:blipFill>
          <a:blip r:embed="rId2" cstate="print"/>
          <a:srcRect l="2782" t="9849" r="2319" b="2462"/>
          <a:stretch>
            <a:fillRect/>
          </a:stretch>
        </p:blipFill>
        <p:spPr bwMode="auto">
          <a:xfrm>
            <a:off x="3131840" y="2132857"/>
            <a:ext cx="5353707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075240" cy="6192688"/>
          </a:xfrm>
        </p:spPr>
        <p:txBody>
          <a:bodyPr>
            <a:normAutofit/>
          </a:bodyPr>
          <a:lstStyle/>
          <a:p>
            <a:r>
              <a:rPr lang="ru-RU" dirty="0" err="1" smtClean="0"/>
              <a:t>Ертегіде</a:t>
            </a:r>
            <a:r>
              <a:rPr lang="ru-RU" dirty="0" smtClean="0"/>
              <a:t> </a:t>
            </a:r>
            <a:r>
              <a:rPr lang="ru-RU" dirty="0" err="1" smtClean="0"/>
              <a:t>қиял</a:t>
            </a:r>
            <a:r>
              <a:rPr lang="ru-RU" dirty="0" smtClean="0"/>
              <a:t> </a:t>
            </a:r>
            <a:r>
              <a:rPr lang="ru-RU" dirty="0" err="1" smtClean="0"/>
              <a:t>мақсатты</a:t>
            </a:r>
            <a:r>
              <a:rPr lang="ru-RU" dirty="0" smtClean="0"/>
              <a:t> </a:t>
            </a:r>
            <a:r>
              <a:rPr lang="ru-RU" dirty="0" err="1" smtClean="0"/>
              <a:t>түрде</a:t>
            </a:r>
            <a:r>
              <a:rPr lang="ru-RU" dirty="0" smtClean="0"/>
              <a:t> </a:t>
            </a:r>
            <a:r>
              <a:rPr lang="ru-RU" dirty="0" err="1" smtClean="0"/>
              <a:t>пайдаланылады</a:t>
            </a:r>
            <a:r>
              <a:rPr lang="ru-RU" dirty="0" smtClean="0"/>
              <a:t>, </a:t>
            </a:r>
            <a:r>
              <a:rPr lang="ru-RU" dirty="0" err="1" smtClean="0"/>
              <a:t>сондықтан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әсіреленіп</a:t>
            </a:r>
            <a:r>
              <a:rPr lang="ru-RU" dirty="0" smtClean="0"/>
              <a:t>, </a:t>
            </a:r>
            <a:r>
              <a:rPr lang="ru-RU" dirty="0" err="1" smtClean="0"/>
              <a:t>ғажайыпқа</a:t>
            </a:r>
            <a:r>
              <a:rPr lang="ru-RU" dirty="0" smtClean="0"/>
              <a:t> </a:t>
            </a:r>
            <a:r>
              <a:rPr lang="ru-RU" dirty="0" err="1" smtClean="0"/>
              <a:t>айналады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біршама</a:t>
            </a:r>
            <a:r>
              <a:rPr lang="ru-RU" dirty="0" smtClean="0"/>
              <a:t> </a:t>
            </a:r>
            <a:r>
              <a:rPr lang="ru-RU" dirty="0" err="1" smtClean="0"/>
              <a:t>өзінше</a:t>
            </a:r>
            <a:r>
              <a:rPr lang="ru-RU" dirty="0" smtClean="0"/>
              <a:t> </a:t>
            </a:r>
            <a:r>
              <a:rPr lang="ru-RU" dirty="0" err="1" smtClean="0"/>
              <a:t>дамып</a:t>
            </a:r>
            <a:r>
              <a:rPr lang="ru-RU" dirty="0" smtClean="0"/>
              <a:t> </a:t>
            </a:r>
            <a:r>
              <a:rPr lang="ru-RU" dirty="0" err="1" smtClean="0"/>
              <a:t>отырады</a:t>
            </a:r>
            <a:r>
              <a:rPr lang="ru-RU" dirty="0" smtClean="0"/>
              <a:t>. </a:t>
            </a:r>
            <a:r>
              <a:rPr lang="ru-RU" dirty="0" err="1" smtClean="0"/>
              <a:t>Ертедегі</a:t>
            </a:r>
            <a:r>
              <a:rPr lang="ru-RU" dirty="0" smtClean="0"/>
              <a:t> </a:t>
            </a:r>
            <a:r>
              <a:rPr lang="ru-RU" dirty="0" err="1" smtClean="0"/>
              <a:t>ғажайып</a:t>
            </a:r>
            <a:r>
              <a:rPr lang="ru-RU" dirty="0" smtClean="0"/>
              <a:t> </a:t>
            </a:r>
            <a:r>
              <a:rPr lang="ru-RU" dirty="0" err="1" smtClean="0"/>
              <a:t>қиял</a:t>
            </a:r>
            <a:r>
              <a:rPr lang="ru-RU" dirty="0" smtClean="0"/>
              <a:t> </a:t>
            </a:r>
            <a:r>
              <a:rPr lang="ru-RU" dirty="0" err="1" smtClean="0"/>
              <a:t>адамның</a:t>
            </a:r>
            <a:r>
              <a:rPr lang="ru-RU" dirty="0" smtClean="0"/>
              <a:t> </a:t>
            </a:r>
            <a:r>
              <a:rPr lang="ru-RU" dirty="0" err="1" smtClean="0"/>
              <a:t>күнделікті</a:t>
            </a:r>
            <a:r>
              <a:rPr lang="ru-RU" dirty="0" smtClean="0"/>
              <a:t> </a:t>
            </a:r>
            <a:r>
              <a:rPr lang="ru-RU" dirty="0" err="1" smtClean="0"/>
              <a:t>көріп</a:t>
            </a:r>
            <a:r>
              <a:rPr lang="ru-RU" dirty="0" smtClean="0"/>
              <a:t> </a:t>
            </a:r>
            <a:r>
              <a:rPr lang="ru-RU" dirty="0" err="1" smtClean="0"/>
              <a:t>жүрген</a:t>
            </a:r>
            <a:r>
              <a:rPr lang="ru-RU" dirty="0" smtClean="0"/>
              <a:t> </a:t>
            </a:r>
            <a:r>
              <a:rPr lang="ru-RU" dirty="0" err="1" smtClean="0"/>
              <a:t>заттары</a:t>
            </a:r>
            <a:r>
              <a:rPr lang="ru-RU" dirty="0" smtClean="0"/>
              <a:t> мен </a:t>
            </a:r>
            <a:r>
              <a:rPr lang="ru-RU" dirty="0" err="1" smtClean="0"/>
              <a:t>құбылыстарын</a:t>
            </a:r>
            <a:r>
              <a:rPr lang="ru-RU" dirty="0" smtClean="0"/>
              <a:t> </a:t>
            </a:r>
            <a:r>
              <a:rPr lang="ru-RU" dirty="0" err="1" smtClean="0"/>
              <a:t>саналы</a:t>
            </a:r>
            <a:r>
              <a:rPr lang="ru-RU" dirty="0" smtClean="0"/>
              <a:t> </a:t>
            </a:r>
            <a:r>
              <a:rPr lang="ru-RU" dirty="0" err="1" smtClean="0"/>
              <a:t>түрде</a:t>
            </a:r>
            <a:r>
              <a:rPr lang="ru-RU" dirty="0" smtClean="0"/>
              <a:t> </a:t>
            </a:r>
            <a:r>
              <a:rPr lang="ru-RU" dirty="0" err="1" smtClean="0"/>
              <a:t>басқаша</a:t>
            </a:r>
            <a:r>
              <a:rPr lang="ru-RU" dirty="0" smtClean="0"/>
              <a:t> </a:t>
            </a:r>
            <a:r>
              <a:rPr lang="ru-RU" dirty="0" err="1" smtClean="0"/>
              <a:t>етіп</a:t>
            </a:r>
            <a:r>
              <a:rPr lang="ru-RU" dirty="0" smtClean="0"/>
              <a:t> </a:t>
            </a:r>
            <a:r>
              <a:rPr lang="ru-RU" dirty="0" err="1" smtClean="0"/>
              <a:t>көрсетеді</a:t>
            </a:r>
            <a:r>
              <a:rPr lang="ru-RU" dirty="0" smtClean="0"/>
              <a:t>, </a:t>
            </a:r>
            <a:r>
              <a:rPr lang="ru-RU" dirty="0" err="1" smtClean="0"/>
              <a:t>өйткені</a:t>
            </a:r>
            <a:r>
              <a:rPr lang="ru-RU" dirty="0" smtClean="0"/>
              <a:t>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жанрда</a:t>
            </a:r>
            <a:r>
              <a:rPr lang="ru-RU" dirty="0" smtClean="0"/>
              <a:t> </a:t>
            </a:r>
            <a:r>
              <a:rPr lang="ru-RU" dirty="0" err="1" smtClean="0"/>
              <a:t>ғажайыптың</a:t>
            </a:r>
            <a:r>
              <a:rPr lang="ru-RU" dirty="0" smtClean="0"/>
              <a:t> </a:t>
            </a:r>
            <a:r>
              <a:rPr lang="ru-RU" dirty="0" err="1" smtClean="0"/>
              <a:t>көркем</a:t>
            </a:r>
            <a:r>
              <a:rPr lang="ru-RU" dirty="0" smtClean="0"/>
              <a:t> </a:t>
            </a:r>
            <a:r>
              <a:rPr lang="ru-RU" dirty="0" err="1" smtClean="0"/>
              <a:t>бейнелеуіш</a:t>
            </a:r>
            <a:r>
              <a:rPr lang="ru-RU" dirty="0" smtClean="0"/>
              <a:t> </a:t>
            </a:r>
            <a:r>
              <a:rPr lang="ru-RU" dirty="0" err="1" smtClean="0"/>
              <a:t>құрал</a:t>
            </a:r>
            <a:r>
              <a:rPr lang="ru-RU" dirty="0" smtClean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. </a:t>
            </a:r>
            <a:r>
              <a:rPr lang="ru-RU" dirty="0" err="1" smtClean="0"/>
              <a:t>Өмірдегі шынайы</a:t>
            </a:r>
            <a:r>
              <a:rPr lang="ru-RU" dirty="0" smtClean="0"/>
              <a:t> </a:t>
            </a:r>
            <a:r>
              <a:rPr lang="ru-RU" dirty="0" err="1" smtClean="0"/>
              <a:t>нәрсенің өзін әдейі өзгертіп көрсету </a:t>
            </a:r>
            <a:r>
              <a:rPr lang="ru-RU" dirty="0" smtClean="0"/>
              <a:t>– </a:t>
            </a:r>
            <a:r>
              <a:rPr lang="ru-RU" dirty="0" err="1" smtClean="0"/>
              <a:t>ертегінің өзіндік қасиеті болғандықтан, ертекші</a:t>
            </a:r>
            <a:r>
              <a:rPr lang="ru-RU" dirty="0" smtClean="0"/>
              <a:t> де </a:t>
            </a:r>
            <a:r>
              <a:rPr lang="ru-RU" dirty="0" err="1" smtClean="0"/>
              <a:t>оның мазмұнын барынша</a:t>
            </a:r>
            <a:r>
              <a:rPr lang="ru-RU" dirty="0" smtClean="0"/>
              <a:t> </a:t>
            </a:r>
            <a:r>
              <a:rPr lang="ru-RU" dirty="0" err="1" smtClean="0"/>
              <a:t>әсірелеуге</a:t>
            </a:r>
            <a:r>
              <a:rPr lang="ru-RU" dirty="0" smtClean="0"/>
              <a:t>, </a:t>
            </a:r>
            <a:r>
              <a:rPr lang="ru-RU" dirty="0" err="1" smtClean="0"/>
              <a:t>ғажайыпты етуге</a:t>
            </a:r>
            <a:r>
              <a:rPr lang="ru-RU" dirty="0" smtClean="0"/>
              <a:t> </a:t>
            </a:r>
            <a:r>
              <a:rPr lang="ru-RU" dirty="0" err="1" smtClean="0"/>
              <a:t>күш салады</a:t>
            </a:r>
            <a:r>
              <a:rPr lang="ru-RU" dirty="0" smtClean="0"/>
              <a:t>.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ертегідегі</a:t>
            </a:r>
            <a:r>
              <a:rPr lang="ru-RU" dirty="0" smtClean="0"/>
              <a:t> </a:t>
            </a:r>
            <a:r>
              <a:rPr lang="ru-RU" dirty="0" err="1" smtClean="0"/>
              <a:t>оқиғалар</a:t>
            </a:r>
            <a:r>
              <a:rPr lang="ru-RU" dirty="0" smtClean="0"/>
              <a:t> мен </a:t>
            </a:r>
            <a:r>
              <a:rPr lang="ru-RU" dirty="0" err="1" smtClean="0"/>
              <a:t>іс-әрекеттердің</a:t>
            </a:r>
            <a:r>
              <a:rPr lang="ru-RU" dirty="0" smtClean="0"/>
              <a:t> </a:t>
            </a:r>
            <a:r>
              <a:rPr lang="ru-RU" dirty="0" err="1" smtClean="0"/>
              <a:t>қаншалықты</a:t>
            </a:r>
            <a:r>
              <a:rPr lang="ru-RU" dirty="0" smtClean="0"/>
              <a:t> </a:t>
            </a:r>
            <a:r>
              <a:rPr lang="ru-RU" dirty="0" err="1" smtClean="0"/>
              <a:t>әсерлі</a:t>
            </a:r>
            <a:r>
              <a:rPr lang="ru-RU" dirty="0" smtClean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ертекшіге</a:t>
            </a:r>
            <a:r>
              <a:rPr lang="ru-RU" dirty="0" smtClean="0"/>
              <a:t> </a:t>
            </a:r>
            <a:r>
              <a:rPr lang="ru-RU" dirty="0" err="1" smtClean="0"/>
              <a:t>ғана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, </a:t>
            </a:r>
            <a:r>
              <a:rPr lang="ru-RU" dirty="0" err="1" smtClean="0"/>
              <a:t>сондай-ақ</a:t>
            </a:r>
            <a:r>
              <a:rPr lang="ru-RU" dirty="0" smtClean="0"/>
              <a:t> </a:t>
            </a:r>
            <a:r>
              <a:rPr lang="ru-RU" dirty="0" err="1" smtClean="0"/>
              <a:t>тыңдаушыға</a:t>
            </a:r>
            <a:r>
              <a:rPr lang="ru-RU" dirty="0" smtClean="0"/>
              <a:t> да, </a:t>
            </a:r>
            <a:r>
              <a:rPr lang="ru-RU" dirty="0" err="1" smtClean="0"/>
              <a:t>ертегінің</a:t>
            </a:r>
            <a:r>
              <a:rPr lang="ru-RU" dirty="0" smtClean="0"/>
              <a:t> </a:t>
            </a:r>
            <a:r>
              <a:rPr lang="ru-RU" dirty="0" err="1" smtClean="0"/>
              <a:t>айтылу</a:t>
            </a:r>
            <a:r>
              <a:rPr lang="ru-RU" dirty="0" smtClean="0"/>
              <a:t> </a:t>
            </a:r>
            <a:r>
              <a:rPr lang="ru-RU" dirty="0" err="1" smtClean="0"/>
              <a:t>жағдайына</a:t>
            </a:r>
            <a:r>
              <a:rPr lang="ru-RU" dirty="0" smtClean="0"/>
              <a:t> да </a:t>
            </a:r>
            <a:r>
              <a:rPr lang="ru-RU" dirty="0" err="1" smtClean="0"/>
              <a:t>байланысты</a:t>
            </a:r>
            <a:r>
              <a:rPr lang="ru-RU" dirty="0" smtClean="0"/>
              <a:t>. </a:t>
            </a:r>
            <a:r>
              <a:rPr lang="ru-RU" dirty="0" err="1"/>
              <a:t>Е</a:t>
            </a:r>
            <a:r>
              <a:rPr lang="ru-RU" dirty="0" err="1" smtClean="0"/>
              <a:t>ртегіде</a:t>
            </a:r>
            <a:r>
              <a:rPr lang="ru-RU" dirty="0" smtClean="0"/>
              <a:t> </a:t>
            </a:r>
            <a:r>
              <a:rPr lang="ru-RU" dirty="0" err="1" smtClean="0"/>
              <a:t>қиял-ғажайып</a:t>
            </a:r>
            <a:r>
              <a:rPr lang="ru-RU" dirty="0" smtClean="0"/>
              <a:t> </a:t>
            </a:r>
            <a:r>
              <a:rPr lang="ru-RU" dirty="0" err="1" smtClean="0"/>
              <a:t>әрі</a:t>
            </a:r>
            <a:r>
              <a:rPr lang="ru-RU" dirty="0" smtClean="0"/>
              <a:t> </a:t>
            </a:r>
            <a:r>
              <a:rPr lang="ru-RU" dirty="0" err="1" smtClean="0"/>
              <a:t>идеялық</a:t>
            </a:r>
            <a:r>
              <a:rPr lang="ru-RU" dirty="0" smtClean="0"/>
              <a:t> та </a:t>
            </a:r>
            <a:r>
              <a:rPr lang="ru-RU" dirty="0" err="1" smtClean="0"/>
              <a:t>мақсатта</a:t>
            </a:r>
            <a:r>
              <a:rPr lang="ru-RU" dirty="0" smtClean="0"/>
              <a:t> </a:t>
            </a:r>
            <a:r>
              <a:rPr lang="ru-RU" dirty="0" err="1" smtClean="0"/>
              <a:t>қолданылады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85309" cy="577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3888432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Ертегілер</a:t>
            </a:r>
            <a:r>
              <a:rPr lang="ru-RU" dirty="0" smtClean="0"/>
              <a:t> </a:t>
            </a:r>
            <a:r>
              <a:rPr lang="ru-RU" dirty="0" err="1" smtClean="0"/>
              <a:t>жанрлық</a:t>
            </a:r>
            <a:r>
              <a:rPr lang="ru-RU" dirty="0" smtClean="0"/>
              <a:t> </a:t>
            </a:r>
            <a:r>
              <a:rPr lang="ru-RU" dirty="0" err="1" smtClean="0"/>
              <a:t>әрі</a:t>
            </a:r>
            <a:r>
              <a:rPr lang="ru-RU" dirty="0" smtClean="0"/>
              <a:t> </a:t>
            </a:r>
            <a:r>
              <a:rPr lang="ru-RU" dirty="0" err="1" smtClean="0"/>
              <a:t>сюжеттік</a:t>
            </a:r>
            <a:r>
              <a:rPr lang="ru-RU" dirty="0" smtClean="0"/>
              <a:t> </a:t>
            </a:r>
            <a:r>
              <a:rPr lang="ru-RU" dirty="0" err="1" smtClean="0"/>
              <a:t>құрамы</a:t>
            </a:r>
            <a:r>
              <a:rPr lang="ru-RU" dirty="0" smtClean="0"/>
              <a:t> </a:t>
            </a:r>
            <a:r>
              <a:rPr lang="ru-RU" dirty="0" err="1" smtClean="0"/>
              <a:t>жағынан</a:t>
            </a:r>
            <a:r>
              <a:rPr lang="ru-RU" dirty="0" smtClean="0"/>
              <a:t> </a:t>
            </a:r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 smtClean="0"/>
              <a:t>алуан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іштей</a:t>
            </a:r>
            <a:r>
              <a:rPr lang="ru-RU" dirty="0" smtClean="0"/>
              <a:t> </a:t>
            </a:r>
            <a:r>
              <a:rPr lang="ru-RU" dirty="0" err="1" smtClean="0"/>
              <a:t>бірнеше</a:t>
            </a:r>
            <a:r>
              <a:rPr lang="ru-RU" dirty="0" smtClean="0"/>
              <a:t> </a:t>
            </a:r>
            <a:r>
              <a:rPr lang="ru-RU" dirty="0" err="1" smtClean="0"/>
              <a:t>жанрға бөлінеді:</a:t>
            </a:r>
            <a:endParaRPr lang="ru-RU" dirty="0" smtClean="0"/>
          </a:p>
          <a:p>
            <a:r>
              <a:rPr lang="ru-RU" i="1" u="sng" dirty="0" err="1" smtClean="0"/>
              <a:t>жануарлар</a:t>
            </a:r>
            <a:r>
              <a:rPr lang="ru-RU" i="1" u="sng" dirty="0" smtClean="0"/>
              <a:t> </a:t>
            </a:r>
            <a:r>
              <a:rPr lang="ru-RU" i="1" u="sng" dirty="0" err="1" smtClean="0"/>
              <a:t>туралы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ертегілер</a:t>
            </a:r>
            <a:r>
              <a:rPr lang="ru-RU" i="1" u="sng" dirty="0" smtClean="0"/>
              <a:t>;</a:t>
            </a:r>
          </a:p>
          <a:p>
            <a:r>
              <a:rPr lang="ru-RU" i="1" u="sng" dirty="0" err="1" smtClean="0"/>
              <a:t>қиял-ғажайып ертегілер</a:t>
            </a:r>
            <a:r>
              <a:rPr lang="ru-RU" i="1" u="sng" dirty="0" smtClean="0"/>
              <a:t>, </a:t>
            </a:r>
            <a:r>
              <a:rPr lang="ru-RU" i="1" u="sng" dirty="0" err="1" smtClean="0"/>
              <a:t>батырлық ертегілер</a:t>
            </a:r>
            <a:r>
              <a:rPr lang="ru-RU" i="1" u="sng" dirty="0" smtClean="0"/>
              <a:t>;</a:t>
            </a:r>
          </a:p>
          <a:p>
            <a:r>
              <a:rPr lang="ru-RU" i="1" u="sng" dirty="0" err="1" smtClean="0"/>
              <a:t>хикаялық ертегілер</a:t>
            </a:r>
            <a:r>
              <a:rPr lang="ru-RU" i="1" u="sng" dirty="0" smtClean="0"/>
              <a:t>, </a:t>
            </a:r>
            <a:r>
              <a:rPr lang="ru-RU" i="1" u="sng" dirty="0" err="1" smtClean="0"/>
              <a:t>сатиралық ертегілер</a:t>
            </a:r>
            <a:r>
              <a:rPr lang="ru-RU" i="1" u="sng" dirty="0" smtClean="0"/>
              <a:t>;</a:t>
            </a:r>
          </a:p>
          <a:p>
            <a:r>
              <a:rPr lang="ru-RU" i="1" u="sng" dirty="0" err="1" smtClean="0"/>
              <a:t>тұрмыс-салт ертегілері</a:t>
            </a:r>
            <a:r>
              <a:rPr lang="ru-RU" i="1" u="sng" dirty="0" smtClean="0"/>
              <a:t>. </a:t>
            </a:r>
          </a:p>
          <a:p>
            <a:endParaRPr lang="ru-RU" i="1" u="sng" dirty="0"/>
          </a:p>
        </p:txBody>
      </p:sp>
      <p:pic>
        <p:nvPicPr>
          <p:cNvPr id="28674" name="Picture 2" descr="https://upload.wikimedia.org/wikipedia/kk/thumb/e/e3/%D2%9A%D0%B0%D0%B7%D0%B0%D2%9B_%D1%82%D1%96%D0%BB%D1%96%D0%BD%D0%B4%D0%B5%D0%B3%D1%96_%D0%94%D0%B8%D1%81%D0%BD%D0%B5%D0%B9_%D0%B5%D1%80%D1%82%D0%B5%D0%B3%D1%96%D0%BB%D0%B5%D1%80%D1%96.jpeg/800px-%D2%9A%D0%B0%D0%B7%D0%B0%D2%9B_%D1%82%D1%96%D0%BB%D1%96%D0%BD%D0%B4%D0%B5%D0%B3%D1%96_%D0%94%D0%B8%D1%81%D0%BD%D0%B5%D0%B9_%D0%B5%D1%80%D1%82%D0%B5%D0%B3%D1%96%D0%BB%D0%B5%D1%80%D1%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456526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Ертегінің поэтикасы</a:t>
            </a:r>
            <a:r>
              <a:rPr lang="ru-RU" dirty="0" smtClean="0"/>
              <a:t> мен </a:t>
            </a:r>
            <a:r>
              <a:rPr lang="ru-RU" dirty="0" err="1" smtClean="0"/>
              <a:t>композициясы</a:t>
            </a:r>
            <a:r>
              <a:rPr lang="ru-RU" dirty="0" smtClean="0"/>
              <a:t> </a:t>
            </a:r>
            <a:r>
              <a:rPr lang="ru-RU" dirty="0" err="1" smtClean="0"/>
              <a:t>көркем әрі жүйелі</a:t>
            </a:r>
            <a:r>
              <a:rPr lang="ru-RU" dirty="0" smtClean="0"/>
              <a:t>. </a:t>
            </a:r>
            <a:r>
              <a:rPr lang="ru-RU" dirty="0" err="1" smtClean="0"/>
              <a:t>Композициясы</a:t>
            </a:r>
            <a:r>
              <a:rPr lang="ru-RU" dirty="0" smtClean="0"/>
              <a:t> </a:t>
            </a:r>
            <a:r>
              <a:rPr lang="ru-RU" dirty="0" err="1" smtClean="0"/>
              <a:t>бірнеше</a:t>
            </a:r>
            <a:r>
              <a:rPr lang="ru-RU" dirty="0" smtClean="0"/>
              <a:t> </a:t>
            </a:r>
            <a:r>
              <a:rPr lang="ru-RU" dirty="0" err="1" smtClean="0"/>
              <a:t>бөлшектен тұрады: бастама</a:t>
            </a:r>
            <a:r>
              <a:rPr lang="ru-RU" dirty="0" smtClean="0"/>
              <a:t> – </a:t>
            </a:r>
            <a:r>
              <a:rPr lang="ru-RU" dirty="0" err="1" smtClean="0"/>
              <a:t>эпикалық баяндау</a:t>
            </a:r>
            <a:r>
              <a:rPr lang="ru-RU" dirty="0" smtClean="0"/>
              <a:t> – </a:t>
            </a:r>
            <a:r>
              <a:rPr lang="ru-RU" dirty="0" err="1" smtClean="0"/>
              <a:t>аяқтау.</a:t>
            </a:r>
            <a:r>
              <a:rPr lang="ru-RU" dirty="0" smtClean="0"/>
              <a:t> </a:t>
            </a:r>
            <a:r>
              <a:rPr lang="ru-RU" dirty="0" err="1" smtClean="0"/>
              <a:t>Бастама</a:t>
            </a:r>
            <a:r>
              <a:rPr lang="ru-RU" dirty="0" smtClean="0"/>
              <a:t>, </a:t>
            </a:r>
            <a:r>
              <a:rPr lang="ru-RU" dirty="0" err="1" smtClean="0"/>
              <a:t>әдетте, өлең немесе</a:t>
            </a:r>
            <a:r>
              <a:rPr lang="ru-RU" dirty="0" smtClean="0"/>
              <a:t> </a:t>
            </a:r>
            <a:r>
              <a:rPr lang="ru-RU" dirty="0" err="1" smtClean="0"/>
              <a:t>ұйқасқан </a:t>
            </a:r>
            <a:r>
              <a:rPr lang="ru-RU" dirty="0" smtClean="0"/>
              <a:t>проза </a:t>
            </a:r>
            <a:r>
              <a:rPr lang="ru-RU" dirty="0" err="1" smtClean="0"/>
              <a:t>түрінде </a:t>
            </a:r>
            <a:r>
              <a:rPr lang="ru-RU" dirty="0" smtClean="0"/>
              <a:t>бас </a:t>
            </a:r>
            <a:r>
              <a:rPr lang="ru-RU" dirty="0" err="1" smtClean="0"/>
              <a:t>кейіпкердің ата-анасы</a:t>
            </a:r>
            <a:r>
              <a:rPr lang="ru-RU" dirty="0" smtClean="0"/>
              <a:t>, </a:t>
            </a:r>
            <a:r>
              <a:rPr lang="ru-RU" dirty="0" err="1" smtClean="0"/>
              <a:t>оның дүниеге келуі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айтып</a:t>
            </a:r>
            <a:r>
              <a:rPr lang="ru-RU" dirty="0" smtClean="0"/>
              <a:t>, </a:t>
            </a:r>
            <a:r>
              <a:rPr lang="ru-RU" dirty="0" err="1" smtClean="0"/>
              <a:t>тыңдаушыларды бас</a:t>
            </a:r>
            <a:r>
              <a:rPr lang="ru-RU" dirty="0" smtClean="0"/>
              <a:t> </a:t>
            </a:r>
            <a:r>
              <a:rPr lang="ru-RU" dirty="0" err="1" smtClean="0"/>
              <a:t>кейіпкермен</a:t>
            </a:r>
            <a:r>
              <a:rPr lang="ru-RU" dirty="0" smtClean="0"/>
              <a:t> </a:t>
            </a:r>
            <a:r>
              <a:rPr lang="ru-RU" dirty="0" err="1" smtClean="0"/>
              <a:t>таныстырады</a:t>
            </a:r>
            <a:r>
              <a:rPr lang="ru-RU" dirty="0" smtClean="0"/>
              <a:t>. </a:t>
            </a:r>
            <a:r>
              <a:rPr lang="ru-RU" dirty="0" err="1" smtClean="0"/>
              <a:t>Эпикалық баяндау</a:t>
            </a:r>
            <a:r>
              <a:rPr lang="ru-RU" dirty="0" smtClean="0"/>
              <a:t> </a:t>
            </a:r>
            <a:r>
              <a:rPr lang="ru-RU" dirty="0" err="1" smtClean="0"/>
              <a:t>қа</a:t>
            </a:r>
            <a:r>
              <a:rPr lang="en-US" dirty="0" smtClean="0"/>
              <a:t>h</a:t>
            </a:r>
            <a:r>
              <a:rPr lang="ru-RU" dirty="0" err="1" smtClean="0"/>
              <a:t>арманның</a:t>
            </a:r>
            <a:r>
              <a:rPr lang="ru-RU" dirty="0" smtClean="0"/>
              <a:t> </a:t>
            </a:r>
            <a:r>
              <a:rPr lang="ru-RU" dirty="0" err="1" smtClean="0"/>
              <a:t>өсуін</a:t>
            </a:r>
            <a:r>
              <a:rPr lang="ru-RU" dirty="0" smtClean="0"/>
              <a:t>,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бастан</a:t>
            </a:r>
            <a:r>
              <a:rPr lang="ru-RU" dirty="0" smtClean="0"/>
              <a:t> </a:t>
            </a:r>
            <a:r>
              <a:rPr lang="ru-RU" dirty="0" err="1" smtClean="0"/>
              <a:t>кешкендерін</a:t>
            </a:r>
            <a:r>
              <a:rPr lang="ru-RU" dirty="0" smtClean="0"/>
              <a:t> </a:t>
            </a:r>
            <a:r>
              <a:rPr lang="ru-RU" dirty="0" err="1" smtClean="0"/>
              <a:t>әңгімелейді</a:t>
            </a:r>
            <a:r>
              <a:rPr lang="ru-RU" dirty="0" smtClean="0"/>
              <a:t>. </a:t>
            </a:r>
            <a:r>
              <a:rPr lang="ru-RU" dirty="0" err="1" smtClean="0"/>
              <a:t>Аяқтауда</a:t>
            </a:r>
            <a:r>
              <a:rPr lang="ru-RU" dirty="0" smtClean="0"/>
              <a:t> </a:t>
            </a:r>
            <a:r>
              <a:rPr lang="ru-RU" dirty="0" err="1" smtClean="0"/>
              <a:t>кейіпкердің</a:t>
            </a:r>
            <a:r>
              <a:rPr lang="ru-RU" dirty="0" smtClean="0"/>
              <a:t> </a:t>
            </a:r>
            <a:r>
              <a:rPr lang="ru-RU" dirty="0" err="1" smtClean="0"/>
              <a:t>ойлағанын</a:t>
            </a:r>
            <a:r>
              <a:rPr lang="ru-RU" dirty="0" smtClean="0"/>
              <a:t> </a:t>
            </a:r>
            <a:r>
              <a:rPr lang="ru-RU" dirty="0" err="1" smtClean="0"/>
              <a:t>іске</a:t>
            </a:r>
            <a:r>
              <a:rPr lang="ru-RU" dirty="0" smtClean="0"/>
              <a:t> </a:t>
            </a:r>
            <a:r>
              <a:rPr lang="ru-RU" dirty="0" err="1" smtClean="0"/>
              <a:t>асырып</a:t>
            </a:r>
            <a:r>
              <a:rPr lang="ru-RU" dirty="0" smtClean="0"/>
              <a:t>, </a:t>
            </a:r>
            <a:r>
              <a:rPr lang="ru-RU" dirty="0" err="1" smtClean="0"/>
              <a:t>мұратына</a:t>
            </a:r>
            <a:r>
              <a:rPr lang="ru-RU" dirty="0" smtClean="0"/>
              <a:t> </a:t>
            </a:r>
            <a:r>
              <a:rPr lang="ru-RU" dirty="0" err="1" smtClean="0"/>
              <a:t>жеткені</a:t>
            </a:r>
            <a:r>
              <a:rPr lang="ru-RU" dirty="0" smtClean="0"/>
              <a:t> </a:t>
            </a:r>
            <a:r>
              <a:rPr lang="ru-RU" dirty="0" err="1" smtClean="0"/>
              <a:t>хабарланады</a:t>
            </a:r>
            <a:r>
              <a:rPr lang="ru-RU" dirty="0" smtClean="0"/>
              <a:t>. </a:t>
            </a:r>
            <a:r>
              <a:rPr lang="ru-RU" dirty="0" err="1" smtClean="0"/>
              <a:t>Бастама</a:t>
            </a:r>
            <a:r>
              <a:rPr lang="ru-RU" dirty="0" smtClean="0"/>
              <a:t> мен </a:t>
            </a:r>
            <a:r>
              <a:rPr lang="ru-RU" dirty="0" err="1" smtClean="0"/>
              <a:t>аяқтау</a:t>
            </a:r>
            <a:r>
              <a:rPr lang="ru-RU" dirty="0" smtClean="0"/>
              <a:t>, </a:t>
            </a:r>
            <a:r>
              <a:rPr lang="ru-RU" dirty="0" err="1" smtClean="0"/>
              <a:t>көбінесе тұрақты тіркес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келеді</a:t>
            </a:r>
            <a:r>
              <a:rPr lang="ru-RU" dirty="0" smtClean="0"/>
              <a:t>. </a:t>
            </a:r>
            <a:r>
              <a:rPr lang="ru-RU" dirty="0" err="1" smtClean="0"/>
              <a:t>Өзінің ұзақ тарихында</a:t>
            </a:r>
            <a:r>
              <a:rPr lang="ru-RU" dirty="0" smtClean="0"/>
              <a:t> </a:t>
            </a:r>
            <a:r>
              <a:rPr lang="ru-RU" dirty="0" err="1" smtClean="0"/>
              <a:t>ертегі</a:t>
            </a:r>
            <a:r>
              <a:rPr lang="ru-RU" dirty="0" smtClean="0"/>
              <a:t> жанры </a:t>
            </a:r>
            <a:r>
              <a:rPr lang="ru-RU" dirty="0" err="1" smtClean="0"/>
              <a:t>әр дәуірдің</a:t>
            </a:r>
            <a:r>
              <a:rPr lang="ru-RU" dirty="0" smtClean="0"/>
              <a:t>, </a:t>
            </a:r>
            <a:r>
              <a:rPr lang="ru-RU" dirty="0" err="1" smtClean="0"/>
              <a:t>әр қоғамның болмысы</a:t>
            </a:r>
            <a:r>
              <a:rPr lang="ru-RU" dirty="0" smtClean="0"/>
              <a:t> мен </a:t>
            </a:r>
            <a:r>
              <a:rPr lang="ru-RU" dirty="0" err="1" smtClean="0"/>
              <a:t>түсініктерінің</a:t>
            </a:r>
            <a:r>
              <a:rPr lang="ru-RU" dirty="0" smtClean="0"/>
              <a:t>, </a:t>
            </a:r>
            <a:r>
              <a:rPr lang="ru-RU" dirty="0" err="1" smtClean="0"/>
              <a:t>нанымдарының әр түрлі іздерін</a:t>
            </a:r>
            <a:r>
              <a:rPr lang="ru-RU" dirty="0" smtClean="0"/>
              <a:t> </a:t>
            </a:r>
            <a:r>
              <a:rPr lang="ru-RU" dirty="0" err="1" smtClean="0"/>
              <a:t>сақтап қалып</a:t>
            </a:r>
            <a:r>
              <a:rPr lang="ru-RU" dirty="0" smtClean="0"/>
              <a:t>, </a:t>
            </a:r>
            <a:r>
              <a:rPr lang="ru-RU" dirty="0" err="1" smtClean="0"/>
              <a:t>біздің заманымызға жеткізген</a:t>
            </a:r>
            <a:r>
              <a:rPr lang="ru-RU" dirty="0" smtClean="0"/>
              <a:t>. </a:t>
            </a:r>
            <a:r>
              <a:rPr lang="ru-RU" dirty="0" err="1" smtClean="0"/>
              <a:t>Қазақ ертегілерінде</a:t>
            </a:r>
            <a:r>
              <a:rPr lang="ru-RU" dirty="0" smtClean="0"/>
              <a:t> </a:t>
            </a:r>
            <a:r>
              <a:rPr lang="ru-RU" dirty="0" err="1" smtClean="0"/>
              <a:t>хандық заманның шындығы, сол</a:t>
            </a:r>
            <a:r>
              <a:rPr lang="ru-RU" dirty="0" smtClean="0"/>
              <a:t> </a:t>
            </a:r>
            <a:r>
              <a:rPr lang="ru-RU" dirty="0" err="1" smtClean="0"/>
              <a:t>шақтағы әдеттер </a:t>
            </a:r>
            <a:r>
              <a:rPr lang="ru-RU" dirty="0" smtClean="0"/>
              <a:t>мен </a:t>
            </a:r>
            <a:r>
              <a:rPr lang="ru-RU" dirty="0" err="1" smtClean="0"/>
              <a:t>нанымдар</a:t>
            </a:r>
            <a:r>
              <a:rPr lang="ru-RU" dirty="0" smtClean="0"/>
              <a:t>, </a:t>
            </a:r>
            <a:r>
              <a:rPr lang="ru-RU" dirty="0" err="1" smtClean="0"/>
              <a:t>салт-дәстүрлер</a:t>
            </a:r>
            <a:r>
              <a:rPr lang="ru-RU" dirty="0" smtClean="0"/>
              <a:t>, </a:t>
            </a:r>
            <a:r>
              <a:rPr lang="ru-RU" dirty="0" err="1" smtClean="0"/>
              <a:t>тұрмыс кейпі</a:t>
            </a:r>
            <a:r>
              <a:rPr lang="ru-RU" dirty="0" smtClean="0"/>
              <a:t> </a:t>
            </a:r>
            <a:r>
              <a:rPr lang="ru-RU" dirty="0" err="1" smtClean="0"/>
              <a:t>көбірек көрініс тапқан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ÐÐ°ÑÑÐ¸Ð½ÐºÐ¸ Ð¿Ð¾ Ð·Ð°Ð¿ÑÐ¾ÑÑ ÑÐºÐ°Ð·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822074" cy="2643392"/>
          </a:xfrm>
          <a:prstGeom prst="rect">
            <a:avLst/>
          </a:prstGeom>
          <a:noFill/>
        </p:spPr>
      </p:pic>
      <p:pic>
        <p:nvPicPr>
          <p:cNvPr id="30728" name="Picture 8" descr="ÐÐ°ÑÑÐ¸Ð½ÐºÐ¸ Ð¿Ð¾ Ð·Ð°Ð¿ÑÐ¾ÑÑ ÑÐºÐ°Ð·ÐºÐ¸"/>
          <p:cNvPicPr>
            <a:picLocks noChangeAspect="1" noChangeArrowheads="1"/>
          </p:cNvPicPr>
          <p:nvPr/>
        </p:nvPicPr>
        <p:blipFill>
          <a:blip r:embed="rId3" cstate="print"/>
          <a:srcRect l="4887" t="4921" r="7059" b="1969"/>
          <a:stretch>
            <a:fillRect/>
          </a:stretch>
        </p:blipFill>
        <p:spPr bwMode="auto">
          <a:xfrm>
            <a:off x="5868144" y="0"/>
            <a:ext cx="3275856" cy="3822579"/>
          </a:xfrm>
          <a:prstGeom prst="rect">
            <a:avLst/>
          </a:prstGeom>
          <a:noFill/>
        </p:spPr>
      </p:pic>
      <p:pic>
        <p:nvPicPr>
          <p:cNvPr id="307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828247"/>
            <a:ext cx="5652120" cy="4029753"/>
          </a:xfrm>
          <a:prstGeom prst="rect">
            <a:avLst/>
          </a:prstGeom>
          <a:noFill/>
        </p:spPr>
      </p:pic>
      <p:pic>
        <p:nvPicPr>
          <p:cNvPr id="30722" name="Picture 2" descr="ÐÐ°ÑÑÐ¸Ð½ÐºÐ¸ Ð¿Ð¾ Ð·Ð°Ð¿ÑÐ¾ÑÑ ÑÐºÐ°Ð·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60769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Балаға ертегілерді</a:t>
            </a:r>
            <a:r>
              <a:rPr lang="ru-RU" dirty="0" smtClean="0"/>
              <a:t> </a:t>
            </a:r>
            <a:r>
              <a:rPr lang="ru-RU" dirty="0" err="1" smtClean="0"/>
              <a:t>оқыған ешқашан ерте</a:t>
            </a:r>
            <a:r>
              <a:rPr lang="ru-RU" dirty="0" smtClean="0"/>
              <a:t> </a:t>
            </a:r>
            <a:r>
              <a:rPr lang="ru-RU" dirty="0" err="1" smtClean="0"/>
              <a:t>болмайды</a:t>
            </a:r>
            <a:r>
              <a:rPr lang="ru-RU" dirty="0" smtClean="0"/>
              <a:t>. </a:t>
            </a:r>
            <a:r>
              <a:rPr lang="ru-RU" dirty="0" err="1" smtClean="0"/>
              <a:t>Әрине, нәрестелердің басында</a:t>
            </a:r>
            <a:r>
              <a:rPr lang="ru-RU" dirty="0" smtClean="0"/>
              <a:t> </a:t>
            </a:r>
            <a:r>
              <a:rPr lang="ru-RU" dirty="0" err="1" smtClean="0"/>
              <a:t>сіздің сөздер мағынасын түсіну емес</a:t>
            </a:r>
            <a:r>
              <a:rPr lang="ru-RU" dirty="0" smtClean="0"/>
              <a:t>, </a:t>
            </a:r>
            <a:r>
              <a:rPr lang="ru-RU" dirty="0" err="1" smtClean="0"/>
              <a:t>сондықтан оған қандай ертегі</a:t>
            </a:r>
            <a:r>
              <a:rPr lang="ru-RU" dirty="0" smtClean="0"/>
              <a:t> </a:t>
            </a:r>
            <a:r>
              <a:rPr lang="ru-RU" dirty="0" err="1" smtClean="0"/>
              <a:t>оқыған маңызды емес</a:t>
            </a:r>
            <a:r>
              <a:rPr lang="ru-RU" dirty="0" smtClean="0"/>
              <a:t>.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жылға дейін</a:t>
            </a:r>
            <a:r>
              <a:rPr lang="ru-RU" dirty="0" smtClean="0"/>
              <a:t> </a:t>
            </a:r>
            <a:r>
              <a:rPr lang="ru-RU" dirty="0" err="1" smtClean="0"/>
              <a:t>кішкене</a:t>
            </a:r>
            <a:r>
              <a:rPr lang="ru-RU" dirty="0" smtClean="0"/>
              <a:t> </a:t>
            </a:r>
            <a:r>
              <a:rPr lang="ru-RU" dirty="0" err="1" smtClean="0"/>
              <a:t>өлеңдерді, әндерді оқып, күліп, балаңызға ертектердің суреттерін</a:t>
            </a:r>
            <a:r>
              <a:rPr lang="ru-RU" dirty="0" smtClean="0"/>
              <a:t> </a:t>
            </a:r>
            <a:r>
              <a:rPr lang="ru-RU" dirty="0" err="1" smtClean="0"/>
              <a:t>көрсете аласыз</a:t>
            </a:r>
            <a:r>
              <a:rPr lang="ru-RU" dirty="0" smtClean="0"/>
              <a:t>. </a:t>
            </a:r>
            <a:r>
              <a:rPr lang="ru-RU" dirty="0" err="1" smtClean="0"/>
              <a:t>Содан</a:t>
            </a:r>
            <a:r>
              <a:rPr lang="ru-RU" dirty="0" smtClean="0"/>
              <a:t>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барлық қарапайым классикалық әңгімелерге көшуге болады</a:t>
            </a:r>
            <a:r>
              <a:rPr lang="ru-RU" dirty="0" smtClean="0"/>
              <a:t>. </a:t>
            </a:r>
            <a:r>
              <a:rPr lang="ru-RU" dirty="0" err="1" smtClean="0"/>
              <a:t>Ең үздік </a:t>
            </a:r>
            <a:r>
              <a:rPr lang="ru-RU" dirty="0" smtClean="0"/>
              <a:t>- </a:t>
            </a:r>
            <a:r>
              <a:rPr lang="ru-RU" dirty="0" err="1" smtClean="0"/>
              <a:t>әдемі иллюстрациялар</a:t>
            </a:r>
            <a:r>
              <a:rPr lang="ru-RU" dirty="0" smtClean="0"/>
              <a:t> бар </a:t>
            </a:r>
            <a:r>
              <a:rPr lang="ru-RU" dirty="0" err="1" smtClean="0"/>
              <a:t>жануарлар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әңгімелер</a:t>
            </a:r>
            <a:r>
              <a:rPr lang="ru-RU" dirty="0" smtClean="0"/>
              <a:t>. 3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өткеннен кейін</a:t>
            </a:r>
            <a:r>
              <a:rPr lang="ru-RU" dirty="0" smtClean="0"/>
              <a:t> </a:t>
            </a:r>
            <a:r>
              <a:rPr lang="ru-RU" dirty="0" err="1" smtClean="0"/>
              <a:t>адамдар</a:t>
            </a:r>
            <a:r>
              <a:rPr lang="ru-RU" dirty="0" smtClean="0"/>
              <a:t> мен </a:t>
            </a:r>
            <a:r>
              <a:rPr lang="ru-RU" dirty="0" err="1" smtClean="0"/>
              <a:t>жануарлардың өзара қарым-қатынастарың көрсете аласыз</a:t>
            </a:r>
            <a:r>
              <a:rPr lang="ru-RU" dirty="0" smtClean="0"/>
              <a:t>. </a:t>
            </a:r>
            <a:r>
              <a:rPr lang="ru-RU" dirty="0" err="1" smtClean="0"/>
              <a:t>Бұл жағдайда </a:t>
            </a:r>
            <a:r>
              <a:rPr lang="ru-RU" dirty="0" smtClean="0"/>
              <a:t>сюжет </a:t>
            </a:r>
            <a:r>
              <a:rPr lang="ru-RU" dirty="0" err="1" smtClean="0"/>
              <a:t>бұрынғыдай бақытты аяқталуымен қарапайым және түсінікті болуы</a:t>
            </a:r>
            <a:r>
              <a:rPr lang="ru-RU" dirty="0" smtClean="0"/>
              <a:t> </a:t>
            </a:r>
            <a:r>
              <a:rPr lang="ru-RU" dirty="0" err="1" smtClean="0"/>
              <a:t>қажет</a:t>
            </a:r>
            <a:r>
              <a:rPr lang="ru-RU" dirty="0" smtClean="0"/>
              <a:t>. 4 </a:t>
            </a:r>
            <a:r>
              <a:rPr lang="ru-RU" dirty="0" err="1" smtClean="0"/>
              <a:t>жастан</a:t>
            </a:r>
            <a:r>
              <a:rPr lang="ru-RU" dirty="0" smtClean="0"/>
              <a:t> </a:t>
            </a:r>
            <a:r>
              <a:rPr lang="ru-RU" dirty="0" err="1" smtClean="0"/>
              <a:t>бастап</a:t>
            </a:r>
            <a:r>
              <a:rPr lang="ru-RU" dirty="0" smtClean="0"/>
              <a:t> </a:t>
            </a:r>
            <a:r>
              <a:rPr lang="ru-RU" dirty="0" err="1" smtClean="0"/>
              <a:t>кейбір</a:t>
            </a:r>
            <a:r>
              <a:rPr lang="ru-RU" dirty="0" smtClean="0"/>
              <a:t> </a:t>
            </a:r>
            <a:r>
              <a:rPr lang="ru-RU" dirty="0" err="1" smtClean="0"/>
              <a:t>қызықты кішкентай</a:t>
            </a:r>
            <a:r>
              <a:rPr lang="ru-RU" dirty="0" smtClean="0"/>
              <a:t> </a:t>
            </a:r>
            <a:r>
              <a:rPr lang="ru-RU" dirty="0" err="1" smtClean="0"/>
              <a:t>сиқырлар </a:t>
            </a:r>
            <a:r>
              <a:rPr lang="ru-RU" dirty="0" smtClean="0"/>
              <a:t>мен </a:t>
            </a:r>
            <a:r>
              <a:rPr lang="ru-RU" dirty="0" err="1" smtClean="0"/>
              <a:t>ғажайыптарды таныстыруға</a:t>
            </a:r>
            <a:r>
              <a:rPr lang="ru-RU" dirty="0" smtClean="0"/>
              <a:t>, </a:t>
            </a:r>
            <a:r>
              <a:rPr lang="ru-RU" dirty="0" err="1" smtClean="0"/>
              <a:t>балаға жаңа әлемдерді көрсетуге әңгімелер қосуға болады</a:t>
            </a:r>
            <a:r>
              <a:rPr lang="ru-RU" dirty="0" smtClean="0"/>
              <a:t>. Ал 5-тен </a:t>
            </a:r>
            <a:r>
              <a:rPr lang="ru-RU" dirty="0" err="1" smtClean="0"/>
              <a:t>асқандарға</a:t>
            </a:r>
            <a:r>
              <a:rPr lang="ru-RU" dirty="0" smtClean="0"/>
              <a:t>, </a:t>
            </a:r>
            <a:r>
              <a:rPr lang="ru-RU" dirty="0" err="1" smtClean="0"/>
              <a:t>батырларға</a:t>
            </a:r>
            <a:r>
              <a:rPr lang="ru-RU" dirty="0" smtClean="0"/>
              <a:t>, </a:t>
            </a:r>
            <a:r>
              <a:rPr lang="ru-RU" dirty="0" err="1" smtClean="0"/>
              <a:t>шеберлерге</a:t>
            </a:r>
            <a:r>
              <a:rPr lang="ru-RU" dirty="0" smtClean="0"/>
              <a:t> </a:t>
            </a:r>
            <a:r>
              <a:rPr lang="ru-RU" dirty="0" err="1" smtClean="0"/>
              <a:t>және басқа </a:t>
            </a:r>
            <a:r>
              <a:rPr lang="ru-RU" dirty="0" smtClean="0"/>
              <a:t>да </a:t>
            </a:r>
            <a:r>
              <a:rPr lang="ru-RU" dirty="0" err="1" smtClean="0"/>
              <a:t>ертегіге</a:t>
            </a:r>
            <a:r>
              <a:rPr lang="ru-RU" dirty="0" smtClean="0"/>
              <a:t> толы </a:t>
            </a:r>
            <a:r>
              <a:rPr lang="ru-RU" dirty="0" err="1" smtClean="0"/>
              <a:t>күрделі және қызықты ертегілер</a:t>
            </a:r>
            <a:r>
              <a:rPr lang="ru-RU" dirty="0" smtClean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466975" cy="3143250"/>
          </a:xfrm>
          <a:prstGeom prst="rect">
            <a:avLst/>
          </a:prstGeom>
          <a:noFill/>
        </p:spPr>
      </p:pic>
      <p:pic>
        <p:nvPicPr>
          <p:cNvPr id="32774" name="Picture 6" descr="ÐÐ°ÑÑÐ¸Ð½ÐºÐ¸ Ð¿Ð¾ Ð·Ð°Ð¿ÑÐ¾ÑÑ ÐµÑÑÐµÐ³ÑÐ»Ðµ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2162175" cy="2857500"/>
          </a:xfrm>
          <a:prstGeom prst="rect">
            <a:avLst/>
          </a:prstGeom>
          <a:noFill/>
        </p:spPr>
      </p:pic>
      <p:pic>
        <p:nvPicPr>
          <p:cNvPr id="32776" name="Picture 8" descr="ÐÐ°ÑÑÐ¸Ð½ÐºÐ¸ Ð¿Ð¾ Ð·Ð°Ð¿ÑÐ¾ÑÑ ÐµÑÑÐµÐ³ÑÐ»ÐµÑ"/>
          <p:cNvPicPr>
            <a:picLocks noChangeAspect="1" noChangeArrowheads="1"/>
          </p:cNvPicPr>
          <p:nvPr/>
        </p:nvPicPr>
        <p:blipFill>
          <a:blip r:embed="rId4" cstate="print"/>
          <a:srcRect t="3436"/>
          <a:stretch>
            <a:fillRect/>
          </a:stretch>
        </p:blipFill>
        <p:spPr bwMode="auto">
          <a:xfrm>
            <a:off x="179512" y="0"/>
            <a:ext cx="3990975" cy="5058732"/>
          </a:xfrm>
          <a:prstGeom prst="rect">
            <a:avLst/>
          </a:prstGeom>
          <a:noFill/>
        </p:spPr>
      </p:pic>
      <p:pic>
        <p:nvPicPr>
          <p:cNvPr id="32778" name="Picture 10" descr="ÐÐ°ÑÑÐ¸Ð½ÐºÐ¸ Ð¿Ð¾ Ð·Ð°Ð¿ÑÐ¾ÑÑ ÐµÑÑÐµÐ³ÑÐ»ÐµÑ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2000250" cy="2667000"/>
          </a:xfrm>
          <a:prstGeom prst="rect">
            <a:avLst/>
          </a:prstGeom>
          <a:noFill/>
        </p:spPr>
      </p:pic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932853"/>
            <a:ext cx="4239344" cy="2925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314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балаларды ертегілерге баулу</vt:lpstr>
      <vt:lpstr>Ертегінің атқаратын қызметі кең: ол әрі тәрбиелік, әрі көркем-эстетик. әдеби  қазына. ертегінің  бүкіл жанрлық ерекшелігі осы екі сипатынан көрінеді. Сондықтан ертегілік прозаның басты міндеті –  сюжетті  барынша  тартымды етіп,  көркемдеп,  әрлеп баяндау.  Демек ертегі  шындыққа  бағытталмайды,  ал ертекші әңгімесін өмірде болған деп дәлелдеуге тырыспайды.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Пользователь Windows</cp:lastModifiedBy>
  <cp:revision>13</cp:revision>
  <dcterms:created xsi:type="dcterms:W3CDTF">2019-04-07T13:14:46Z</dcterms:created>
  <dcterms:modified xsi:type="dcterms:W3CDTF">2021-11-07T17:01:45Z</dcterms:modified>
</cp:coreProperties>
</file>