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4" r:id="rId1"/>
  </p:sldMasterIdLst>
  <p:notesMasterIdLst>
    <p:notesMasterId r:id="rId28"/>
  </p:notesMasterIdLst>
  <p:sldIdLst>
    <p:sldId id="347" r:id="rId2"/>
    <p:sldId id="325" r:id="rId3"/>
    <p:sldId id="348" r:id="rId4"/>
    <p:sldId id="257" r:id="rId5"/>
    <p:sldId id="324" r:id="rId6"/>
    <p:sldId id="326" r:id="rId7"/>
    <p:sldId id="327" r:id="rId8"/>
    <p:sldId id="329" r:id="rId9"/>
    <p:sldId id="330" r:id="rId10"/>
    <p:sldId id="328" r:id="rId11"/>
    <p:sldId id="332" r:id="rId12"/>
    <p:sldId id="323" r:id="rId13"/>
    <p:sldId id="333" r:id="rId14"/>
    <p:sldId id="334" r:id="rId15"/>
    <p:sldId id="345" r:id="rId16"/>
    <p:sldId id="337" r:id="rId17"/>
    <p:sldId id="336" r:id="rId18"/>
    <p:sldId id="338" r:id="rId19"/>
    <p:sldId id="339" r:id="rId20"/>
    <p:sldId id="340" r:id="rId21"/>
    <p:sldId id="341" r:id="rId22"/>
    <p:sldId id="342" r:id="rId23"/>
    <p:sldId id="331" r:id="rId24"/>
    <p:sldId id="343" r:id="rId25"/>
    <p:sldId id="335" r:id="rId26"/>
    <p:sldId id="344" r:id="rId2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66"/>
    <a:srgbClr val="FF33CC"/>
    <a:srgbClr val="CC66FF"/>
    <a:srgbClr val="FF9900"/>
    <a:srgbClr val="99FF33"/>
    <a:srgbClr val="33CC33"/>
    <a:srgbClr val="FFFF66"/>
    <a:srgbClr val="993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38D7281-BB10-487D-9F63-23B9BEE0BE1B}" type="datetimeFigureOut">
              <a:rPr lang="ru-RU" smtClean="0"/>
              <a:pPr/>
              <a:t>26.08.2022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73232E1-738E-42BC-B96F-39089D12A06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9690" tIns="39845" rIns="79690" bIns="39845">
            <a:normAutofit/>
          </a:bodyPr>
          <a:lstStyle/>
          <a:p>
            <a:endParaRPr/>
          </a:p>
        </p:txBody>
      </p:sp>
    </p:spTree>
    <p:extLst>
      <p:ext uri="{BB962C8B-B14F-4D97-AF65-F5344CB8AC3E}">
        <p14:creationId xmlns:p14="http://schemas.microsoft.com/office/powerpoint/2010/main" val="217186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66800-7CB6-A34D-11C0-8E71E95FF6C8}"/>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1ACD01D-7C8B-CBC8-DF80-66784FBC6E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A5A98F70-C21C-E971-DDF3-98A5FCB4559F}"/>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5" name="Нижний колонтитул 4">
            <a:extLst>
              <a:ext uri="{FF2B5EF4-FFF2-40B4-BE49-F238E27FC236}">
                <a16:creationId xmlns:a16="http://schemas.microsoft.com/office/drawing/2014/main" id="{9A859610-8806-F675-86F5-C4290B8C3C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18E51AC-2D4F-7392-CE00-F6DE8565F7EB}"/>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158764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3B2951-E4E4-8860-00F1-9E456D8642E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877CC98-927B-6B0A-043B-9DC2B13BC1A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3382D9-9270-68C4-316D-7E93F05FAA51}"/>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5" name="Нижний колонтитул 4">
            <a:extLst>
              <a:ext uri="{FF2B5EF4-FFF2-40B4-BE49-F238E27FC236}">
                <a16:creationId xmlns:a16="http://schemas.microsoft.com/office/drawing/2014/main" id="{43E2F1FB-D32E-87A9-E13C-F6F3D58931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B0B0C5-71C4-604C-8E81-D54C842B0DE7}"/>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235312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11E3BAF-A10A-ECD0-677D-C344DCF8D59C}"/>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44BBD37-9710-86DB-7517-403553708684}"/>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8DD0AD-EF93-F2A8-89D9-0F0BEBC575BF}"/>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5" name="Нижний колонтитул 4">
            <a:extLst>
              <a:ext uri="{FF2B5EF4-FFF2-40B4-BE49-F238E27FC236}">
                <a16:creationId xmlns:a16="http://schemas.microsoft.com/office/drawing/2014/main" id="{41FF009B-A787-3700-1633-0C575BF955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9243C1-D2B8-76B1-5475-0826849213C3}"/>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14309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83892-3870-2EE0-BD6A-EEDB770ABC1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95442BE-0EE7-1932-31E1-9F4D4F7468B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1D3AC7-D393-2CC2-F7FA-7C0C2923BCD1}"/>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5" name="Нижний колонтитул 4">
            <a:extLst>
              <a:ext uri="{FF2B5EF4-FFF2-40B4-BE49-F238E27FC236}">
                <a16:creationId xmlns:a16="http://schemas.microsoft.com/office/drawing/2014/main" id="{FC1B100E-ABB8-62EE-C24D-237BB14295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C0FCC7-E3CF-9A76-1BDC-3C7E21E67480}"/>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274811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9586BF-3800-91FD-E51E-4897B0843092}"/>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6A7589A4-4D74-10B4-53F9-5A0A49F1B4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5DA8FCA-456F-1140-8890-15BFF9244C21}"/>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5" name="Нижний колонтитул 4">
            <a:extLst>
              <a:ext uri="{FF2B5EF4-FFF2-40B4-BE49-F238E27FC236}">
                <a16:creationId xmlns:a16="http://schemas.microsoft.com/office/drawing/2014/main" id="{158AC649-FF3D-8497-6080-02E282CCCB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AB0F59-60B7-9B41-EF9B-C70FA38D4FCF}"/>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162790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35A897-C3F2-B8CD-D6D5-8B360124F19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F19CEFE-FD62-12B4-49B2-3CB3F936EB53}"/>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1589575-9CF5-96DC-5D7E-757E43AD6CE8}"/>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938BF06-5A61-96DE-8AA8-3A511C12FCDE}"/>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6" name="Нижний колонтитул 5">
            <a:extLst>
              <a:ext uri="{FF2B5EF4-FFF2-40B4-BE49-F238E27FC236}">
                <a16:creationId xmlns:a16="http://schemas.microsoft.com/office/drawing/2014/main" id="{FED20140-17D7-648D-9142-AEFF587DEB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0AC3837-F9B2-6ADB-A6BA-5512CB3EC54B}"/>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377855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F87FCF-2F9E-D288-F34D-C161895497FB}"/>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1FED9D9-BD89-8A48-F17B-1C61C5C966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9288F9CF-D9E1-7051-6BC2-9DDC8BDC16ED}"/>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773EAF3-993C-D63C-748C-E4DF582002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0FB27818-B381-144F-D3DC-4431B2E8F440}"/>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3FA1C48-2912-6AEB-288B-92B138A78894}"/>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8" name="Нижний колонтитул 7">
            <a:extLst>
              <a:ext uri="{FF2B5EF4-FFF2-40B4-BE49-F238E27FC236}">
                <a16:creationId xmlns:a16="http://schemas.microsoft.com/office/drawing/2014/main" id="{6BDB5A18-9C67-C378-2426-B708D703EB3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669B6FA-4A27-D361-07F0-CBCFE4E2DE34}"/>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249348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7B32EA-8C00-4319-CA6E-FF6CC085DE6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F44D08C-747F-DDA1-068A-26DE6B585D10}"/>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4" name="Нижний колонтитул 3">
            <a:extLst>
              <a:ext uri="{FF2B5EF4-FFF2-40B4-BE49-F238E27FC236}">
                <a16:creationId xmlns:a16="http://schemas.microsoft.com/office/drawing/2014/main" id="{AA697392-7DE6-D21E-B803-BBC3C868F58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247DB07-59F0-2827-557E-A6F0A409A041}"/>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402030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D7FBB4A-F6D6-797E-E627-BD606778F637}"/>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3" name="Нижний колонтитул 2">
            <a:extLst>
              <a:ext uri="{FF2B5EF4-FFF2-40B4-BE49-F238E27FC236}">
                <a16:creationId xmlns:a16="http://schemas.microsoft.com/office/drawing/2014/main" id="{77067956-E763-C0BF-4056-59A4C269E94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AF2F84D-7193-6A1D-3C27-F32CEA9C7B8A}"/>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130402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88D3D-0BCC-BA2F-A92C-3A240166C63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57B0D22E-315A-768A-5B4A-2F21B86234A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58666B3-8D74-4253-23B3-12ADF2F6AF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8881829C-0BEE-70B6-3111-F3C68E88F3C3}"/>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6" name="Нижний колонтитул 5">
            <a:extLst>
              <a:ext uri="{FF2B5EF4-FFF2-40B4-BE49-F238E27FC236}">
                <a16:creationId xmlns:a16="http://schemas.microsoft.com/office/drawing/2014/main" id="{544639BA-D0DA-E97E-7DCB-3B654D9086D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7DE2C64-717F-B384-E518-645028E10E96}"/>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111782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00F2E2-1EBB-BE06-1C46-1E66FB4804C9}"/>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4F18DAF4-99D8-45C2-E2D7-02CD8BFD8C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B26BDF82-9B7C-B180-E685-57191D9BF4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DA7330D-3D00-033E-D8D5-0BE08B0189FB}"/>
              </a:ext>
            </a:extLst>
          </p:cNvPr>
          <p:cNvSpPr>
            <a:spLocks noGrp="1"/>
          </p:cNvSpPr>
          <p:nvPr>
            <p:ph type="dt" sz="half" idx="10"/>
          </p:nvPr>
        </p:nvSpPr>
        <p:spPr/>
        <p:txBody>
          <a:bodyPr/>
          <a:lstStyle/>
          <a:p>
            <a:fld id="{CC0FC3E6-A7E8-4AAE-96D7-676EE1938E9B}" type="datetimeFigureOut">
              <a:rPr lang="ru-RU" smtClean="0"/>
              <a:pPr/>
              <a:t>26.08.2022</a:t>
            </a:fld>
            <a:endParaRPr lang="ru-RU"/>
          </a:p>
        </p:txBody>
      </p:sp>
      <p:sp>
        <p:nvSpPr>
          <p:cNvPr id="6" name="Нижний колонтитул 5">
            <a:extLst>
              <a:ext uri="{FF2B5EF4-FFF2-40B4-BE49-F238E27FC236}">
                <a16:creationId xmlns:a16="http://schemas.microsoft.com/office/drawing/2014/main" id="{05926942-E6DC-937D-BB54-3883FC64668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9A1EC8F-3DB6-69E3-202C-B83E6116A205}"/>
              </a:ext>
            </a:extLst>
          </p:cNvPr>
          <p:cNvSpPr>
            <a:spLocks noGrp="1"/>
          </p:cNvSpPr>
          <p:nvPr>
            <p:ph type="sldNum" sz="quarter" idx="12"/>
          </p:nvPr>
        </p:nvSpPr>
        <p:spPr/>
        <p:txBody>
          <a:bodyPr/>
          <a:lstStyle/>
          <a:p>
            <a:fld id="{4D60E857-D2F5-4374-BF8C-816266C3A4AF}" type="slidenum">
              <a:rPr lang="ru-RU" smtClean="0"/>
              <a:pPr/>
              <a:t>‹#›</a:t>
            </a:fld>
            <a:endParaRPr lang="ru-RU"/>
          </a:p>
        </p:txBody>
      </p:sp>
    </p:spTree>
    <p:extLst>
      <p:ext uri="{BB962C8B-B14F-4D97-AF65-F5344CB8AC3E}">
        <p14:creationId xmlns:p14="http://schemas.microsoft.com/office/powerpoint/2010/main" val="422237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E9354A-6274-DCA8-D0DF-F702EDC6B4C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2AF6099-56D3-A8EA-4D09-865A4B947B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8B4A22-0BAB-E302-BCE1-A7A48ECC25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0FC3E6-A7E8-4AAE-96D7-676EE1938E9B}" type="datetimeFigureOut">
              <a:rPr lang="ru-RU" smtClean="0"/>
              <a:pPr/>
              <a:t>26.08.2022</a:t>
            </a:fld>
            <a:endParaRPr lang="ru-RU"/>
          </a:p>
        </p:txBody>
      </p:sp>
      <p:sp>
        <p:nvSpPr>
          <p:cNvPr id="5" name="Нижний колонтитул 4">
            <a:extLst>
              <a:ext uri="{FF2B5EF4-FFF2-40B4-BE49-F238E27FC236}">
                <a16:creationId xmlns:a16="http://schemas.microsoft.com/office/drawing/2014/main" id="{D1BD40ED-42CB-9697-1E4D-069B9E7094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7BCE64D-4A6D-B6B8-5173-09CAC9593B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0E857-D2F5-4374-BF8C-816266C3A4AF}" type="slidenum">
              <a:rPr lang="ru-RU" smtClean="0"/>
              <a:pPr/>
              <a:t>‹#›</a:t>
            </a:fld>
            <a:endParaRPr lang="ru-RU"/>
          </a:p>
        </p:txBody>
      </p:sp>
    </p:spTree>
    <p:extLst>
      <p:ext uri="{BB962C8B-B14F-4D97-AF65-F5344CB8AC3E}">
        <p14:creationId xmlns:p14="http://schemas.microsoft.com/office/powerpoint/2010/main" val="16818246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BF22F9-7A98-38E1-73C9-83AC2C179F5C}"/>
              </a:ext>
            </a:extLst>
          </p:cNvPr>
          <p:cNvSpPr>
            <a:spLocks noGrp="1"/>
          </p:cNvSpPr>
          <p:nvPr>
            <p:ph type="ctrTitle"/>
          </p:nvPr>
        </p:nvSpPr>
        <p:spPr>
          <a:xfrm>
            <a:off x="345942" y="234978"/>
            <a:ext cx="8640960" cy="720080"/>
          </a:xfrm>
        </p:spPr>
        <p:txBody>
          <a:bodyPr>
            <a:normAutofit fontScale="90000"/>
          </a:bodyPr>
          <a:lstStyle/>
          <a:p>
            <a:br>
              <a:rPr lang="kk-KZ" dirty="0"/>
            </a:br>
            <a:br>
              <a:rPr lang="kk-KZ" dirty="0"/>
            </a:br>
            <a:r>
              <a:rPr lang="kk-KZ" sz="2200" b="1" dirty="0">
                <a:latin typeface="Times New Roman" panose="02020603050405020304" pitchFamily="18" charset="0"/>
                <a:cs typeface="Times New Roman" panose="02020603050405020304" pitchFamily="18" charset="0"/>
              </a:rPr>
              <a:t>МЕМЛЕКЕТТІК КОММУНАЛДЫҚ ҚАЗЫНАЛЫҚ КӘСІПОРНЫ</a:t>
            </a:r>
            <a:br>
              <a:rPr lang="kk-KZ" sz="2200" b="1" dirty="0">
                <a:latin typeface="Times New Roman" panose="02020603050405020304" pitchFamily="18" charset="0"/>
                <a:cs typeface="Times New Roman" panose="02020603050405020304" pitchFamily="18" charset="0"/>
              </a:rPr>
            </a:br>
            <a:r>
              <a:rPr lang="kk-KZ" sz="2200" b="1" dirty="0">
                <a:latin typeface="Times New Roman" panose="02020603050405020304" pitchFamily="18" charset="0"/>
                <a:cs typeface="Times New Roman" panose="02020603050405020304" pitchFamily="18" charset="0"/>
              </a:rPr>
              <a:t>№39 «ДОСТЫҚ» БӨБЕКЖАЙ-БАЛАБАҚШАСЫ</a:t>
            </a:r>
            <a:endParaRPr lang="ru-RU" sz="2000" b="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EE1810C1-7D8B-1789-3109-37050755B44A}"/>
              </a:ext>
            </a:extLst>
          </p:cNvPr>
          <p:cNvSpPr>
            <a:spLocks noGrp="1"/>
          </p:cNvSpPr>
          <p:nvPr>
            <p:ph type="subTitle" idx="1"/>
          </p:nvPr>
        </p:nvSpPr>
        <p:spPr>
          <a:xfrm>
            <a:off x="958010" y="3018874"/>
            <a:ext cx="7416824" cy="3434462"/>
          </a:xfrm>
        </p:spPr>
        <p:txBody>
          <a:bodyPr>
            <a:noAutofit/>
          </a:bodyPr>
          <a:lstStyle/>
          <a:p>
            <a:pPr>
              <a:lnSpc>
                <a:spcPct val="115000"/>
              </a:lnSpc>
              <a:spcAft>
                <a:spcPts val="1000"/>
              </a:spcAft>
            </a:pPr>
            <a:r>
              <a:rPr lang="kk-KZ"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Calibri" panose="020F0502020204030204" pitchFamily="34" charset="0"/>
              </a:rPr>
              <a:t> </a:t>
            </a:r>
            <a:r>
              <a:rPr lang="kk-KZ" sz="2800" b="1" dirty="0">
                <a:solidFill>
                  <a:srgbClr val="0070C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Calibri" panose="020F0502020204030204" pitchFamily="34" charset="0"/>
              </a:rPr>
              <a:t>«</a:t>
            </a:r>
            <a:r>
              <a:rPr lang="kk-KZ" sz="2800" b="1" dirty="0">
                <a:solidFill>
                  <a:srgbClr val="0070C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Білімді ұлт: терең білім, еңбекқорлық және отаншылдық қасиет» </a:t>
            </a:r>
          </a:p>
          <a:p>
            <a:pPr>
              <a:lnSpc>
                <a:spcPct val="115000"/>
              </a:lnSpc>
              <a:spcAft>
                <a:spcPts val="1000"/>
              </a:spcAft>
            </a:pPr>
            <a:r>
              <a:rPr lang="kk-KZ" sz="2400" b="1"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«Образованная нация: стремление к знаниям, трудолюбие и патриотизм»</a:t>
            </a:r>
          </a:p>
          <a:p>
            <a:pPr>
              <a:lnSpc>
                <a:spcPct val="115000"/>
              </a:lnSpc>
              <a:spcAft>
                <a:spcPts val="1000"/>
              </a:spcAft>
            </a:pPr>
            <a:r>
              <a:rPr lang="kk-KZ"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ПЕДАГОГИКАЛЫҚ КЕҢЕС</a:t>
            </a:r>
          </a:p>
          <a:p>
            <a:pPr>
              <a:lnSpc>
                <a:spcPct val="115000"/>
              </a:lnSpc>
              <a:spcAft>
                <a:spcPts val="1000"/>
              </a:spcAft>
            </a:pPr>
            <a:r>
              <a:rPr lang="kk-KZ"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27 тамыз 2022 жыл </a:t>
            </a:r>
            <a:endParaRPr lang="ru-RU"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15000"/>
              </a:lnSpc>
              <a:spcAft>
                <a:spcPts val="1000"/>
              </a:spcAft>
            </a:pPr>
            <a:r>
              <a:rPr lang="kk-KZ" sz="2400" dirty="0">
                <a:effectLst/>
                <a:latin typeface="Times New Roman" panose="02020603050405020304" pitchFamily="18" charset="0"/>
                <a:ea typeface="Calibri" panose="020F0502020204030204" pitchFamily="34" charset="0"/>
              </a:rPr>
              <a:t> </a:t>
            </a:r>
            <a:endParaRPr lang="ru-RU" sz="2400" dirty="0">
              <a:effectLst/>
              <a:latin typeface="Calibri" panose="020F0502020204030204" pitchFamily="34" charset="0"/>
              <a:ea typeface="Calibri" panose="020F0502020204030204" pitchFamily="34" charset="0"/>
            </a:endParaRPr>
          </a:p>
        </p:txBody>
      </p:sp>
      <p:pic>
        <p:nvPicPr>
          <p:cNvPr id="4" name="Рисунок 3">
            <a:extLst>
              <a:ext uri="{FF2B5EF4-FFF2-40B4-BE49-F238E27FC236}">
                <a16:creationId xmlns:a16="http://schemas.microsoft.com/office/drawing/2014/main" id="{73B47376-21CD-4260-FEBB-08E50786D0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260" y="1345026"/>
            <a:ext cx="1803208" cy="1579918"/>
          </a:xfrm>
          <a:prstGeom prst="rect">
            <a:avLst/>
          </a:prstGeom>
          <a:noFill/>
          <a:ln>
            <a:noFill/>
          </a:ln>
        </p:spPr>
      </p:pic>
      <p:pic>
        <p:nvPicPr>
          <p:cNvPr id="6" name="Picture 4" descr="Бүлдіршіндерді бақытқа бөлеген байқау » Толқын - Арал аудандық  қоғамдық-саяси газет">
            <a:extLst>
              <a:ext uri="{FF2B5EF4-FFF2-40B4-BE49-F238E27FC236}">
                <a16:creationId xmlns:a16="http://schemas.microsoft.com/office/drawing/2014/main" id="{DE60380C-7DA1-C1A7-A65A-983A77AD2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36" y="1124744"/>
            <a:ext cx="270030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Балалар жылы жастар жылына жалғасады">
            <a:extLst>
              <a:ext uri="{FF2B5EF4-FFF2-40B4-BE49-F238E27FC236}">
                <a16:creationId xmlns:a16="http://schemas.microsoft.com/office/drawing/2014/main" id="{69BE5EEF-E429-0FD1-EED5-410172B0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732" y="1377277"/>
            <a:ext cx="1911102" cy="1431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Балалар жылы жастар жылына жалғасады">
            <a:extLst>
              <a:ext uri="{FF2B5EF4-FFF2-40B4-BE49-F238E27FC236}">
                <a16:creationId xmlns:a16="http://schemas.microsoft.com/office/drawing/2014/main" id="{6357F86C-3D63-D484-399F-C5A86B30F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732" y="1357721"/>
            <a:ext cx="1911102" cy="143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1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7805D-745B-84EC-D0FE-A02A8BA28F58}"/>
              </a:ext>
            </a:extLst>
          </p:cNvPr>
          <p:cNvSpPr>
            <a:spLocks noGrp="1"/>
          </p:cNvSpPr>
          <p:nvPr>
            <p:ph type="title"/>
          </p:nvPr>
        </p:nvSpPr>
        <p:spPr/>
        <p:txBody>
          <a:bodyPr>
            <a:noAutofit/>
          </a:bodyPr>
          <a:lstStyle/>
          <a:p>
            <a:pPr algn="ctr"/>
            <a:r>
              <a:rPr lang="kk-KZ" sz="2000" b="1" dirty="0">
                <a:solidFill>
                  <a:srgbClr val="0070C0"/>
                </a:solidFill>
                <a:effectLst/>
                <a:latin typeface="Times New Roman" panose="02020603050405020304" pitchFamily="18" charset="0"/>
                <a:ea typeface="Times New Roman" panose="02020603050405020304" pitchFamily="18" charset="0"/>
              </a:rPr>
              <a:t>Физикалық</a:t>
            </a:r>
            <a:r>
              <a:rPr lang="kk-KZ" sz="2000" b="1" spc="-5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даму,</a:t>
            </a:r>
            <a:r>
              <a:rPr lang="kk-KZ" sz="2000" b="1" spc="-5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балалардың</a:t>
            </a:r>
            <a:r>
              <a:rPr lang="kk-KZ" sz="2000" b="1" spc="-4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коммуникативтік,</a:t>
            </a:r>
            <a:r>
              <a:rPr lang="kk-KZ" sz="2000" b="1" spc="-5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танымдық,</a:t>
            </a:r>
            <a:r>
              <a:rPr lang="kk-KZ" sz="2000" b="1" spc="-4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зияткерлік,</a:t>
            </a:r>
            <a:r>
              <a:rPr lang="kk-KZ" sz="2000" b="1" spc="-33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шығармашылық дағдыларын, зерттеушілік қабілеттерін дамыту, әлеуметтік-</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эмоционалдық</a:t>
            </a:r>
            <a:r>
              <a:rPr lang="kk-KZ" sz="2000" b="1" spc="-1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дағдыларын</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қалыптастыру ұйымдастырылған</a:t>
            </a:r>
            <a:r>
              <a:rPr lang="kk-KZ" sz="2000" b="1" spc="-4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іс-әрекеттерді</a:t>
            </a:r>
            <a:r>
              <a:rPr lang="kk-KZ" sz="2000" b="1" spc="-40" dirty="0">
                <a:solidFill>
                  <a:srgbClr val="0070C0"/>
                </a:solidFill>
                <a:effectLst/>
                <a:latin typeface="Times New Roman" panose="02020603050405020304" pitchFamily="18" charset="0"/>
                <a:ea typeface="Times New Roman" panose="02020603050405020304" pitchFamily="18" charset="0"/>
              </a:rPr>
              <a:t> </a:t>
            </a:r>
            <a:br>
              <a:rPr lang="kk-KZ" sz="2000" b="1" spc="-40" dirty="0">
                <a:solidFill>
                  <a:srgbClr val="0070C0"/>
                </a:solidFill>
                <a:effectLst/>
                <a:latin typeface="Times New Roman" panose="02020603050405020304" pitchFamily="18" charset="0"/>
                <a:ea typeface="Times New Roman" panose="02020603050405020304" pitchFamily="18" charset="0"/>
              </a:rPr>
            </a:br>
            <a:r>
              <a:rPr lang="kk-KZ" sz="2000" b="1" u="sng" dirty="0">
                <a:solidFill>
                  <a:srgbClr val="0070C0"/>
                </a:solidFill>
                <a:effectLst/>
                <a:latin typeface="Times New Roman" panose="02020603050405020304" pitchFamily="18" charset="0"/>
                <a:ea typeface="Times New Roman" panose="02020603050405020304" pitchFamily="18" charset="0"/>
              </a:rPr>
              <a:t>кіріктіру</a:t>
            </a:r>
            <a:r>
              <a:rPr lang="kk-KZ" sz="2000" b="1" u="sng" spc="-40" dirty="0">
                <a:solidFill>
                  <a:srgbClr val="0070C0"/>
                </a:solidFill>
                <a:effectLst/>
                <a:latin typeface="Times New Roman" panose="02020603050405020304" pitchFamily="18" charset="0"/>
                <a:ea typeface="Times New Roman" panose="02020603050405020304" pitchFamily="18" charset="0"/>
              </a:rPr>
              <a:t> </a:t>
            </a:r>
            <a:r>
              <a:rPr lang="kk-KZ" sz="2000" b="1" u="sng" dirty="0">
                <a:solidFill>
                  <a:srgbClr val="0070C0"/>
                </a:solidFill>
                <a:effectLst/>
                <a:latin typeface="Times New Roman" panose="02020603050405020304" pitchFamily="18" charset="0"/>
                <a:ea typeface="Times New Roman" panose="02020603050405020304" pitchFamily="18" charset="0"/>
              </a:rPr>
              <a:t>арқылы </a:t>
            </a:r>
            <a:r>
              <a:rPr lang="kk-KZ" sz="2000" b="1" u="sng" spc="-33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жүзеге</a:t>
            </a:r>
            <a:r>
              <a:rPr lang="kk-KZ" sz="2000" b="1" spc="-1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асырылады.</a:t>
            </a:r>
            <a:br>
              <a:rPr lang="ru-RU" sz="2000" b="1" dirty="0">
                <a:solidFill>
                  <a:srgbClr val="0070C0"/>
                </a:solidFill>
                <a:effectLst/>
                <a:latin typeface="Times New Roman" panose="02020603050405020304" pitchFamily="18" charset="0"/>
                <a:ea typeface="Times New Roman" panose="02020603050405020304" pitchFamily="18" charset="0"/>
              </a:rPr>
            </a:br>
            <a:endParaRPr lang="ru-RU" sz="2000" b="1" dirty="0">
              <a:solidFill>
                <a:srgbClr val="0070C0"/>
              </a:solidFill>
            </a:endParaRPr>
          </a:p>
        </p:txBody>
      </p:sp>
      <p:sp>
        <p:nvSpPr>
          <p:cNvPr id="7" name="TextBox 6">
            <a:extLst>
              <a:ext uri="{FF2B5EF4-FFF2-40B4-BE49-F238E27FC236}">
                <a16:creationId xmlns:a16="http://schemas.microsoft.com/office/drawing/2014/main" id="{80A35A95-D852-8AED-0EC2-7DE9D2967F6D}"/>
              </a:ext>
            </a:extLst>
          </p:cNvPr>
          <p:cNvSpPr txBox="1"/>
          <p:nvPr/>
        </p:nvSpPr>
        <p:spPr>
          <a:xfrm>
            <a:off x="766680" y="1690689"/>
            <a:ext cx="7776864" cy="4814844"/>
          </a:xfrm>
          <a:prstGeom prst="rect">
            <a:avLst/>
          </a:prstGeom>
          <a:noFill/>
        </p:spPr>
        <p:txBody>
          <a:bodyPr wrap="square">
            <a:spAutoFit/>
          </a:bodyPr>
          <a:lstStyle/>
          <a:p>
            <a:pPr marL="342900" marR="666750" lvl="0" indent="-342900">
              <a:lnSpc>
                <a:spcPct val="116000"/>
              </a:lnSpc>
              <a:spcBef>
                <a:spcPts val="570"/>
              </a:spcBef>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дене</a:t>
            </a:r>
            <a:r>
              <a:rPr lang="kk-KZ" spc="-2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шынықтыру;</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сөйлеуді</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дамыту;</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көркем</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әдебиет;</a:t>
            </a:r>
            <a:endParaRPr lang="ru-RU" dirty="0">
              <a:effectLst/>
              <a:latin typeface="Times New Roman" panose="02020603050405020304" pitchFamily="18" charset="0"/>
              <a:ea typeface="Times New Roman" panose="02020603050405020304" pitchFamily="18" charset="0"/>
            </a:endParaRPr>
          </a:p>
          <a:p>
            <a:pPr marL="342900" lvl="0" indent="-342900">
              <a:spcBef>
                <a:spcPts val="835"/>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сауат</a:t>
            </a:r>
            <a:r>
              <a:rPr lang="kk-KZ" spc="-3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ашу</a:t>
            </a:r>
            <a:r>
              <a:rPr lang="kk-KZ" spc="-3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негіздері;</a:t>
            </a:r>
            <a:endParaRPr lang="ru-RU" dirty="0">
              <a:effectLst/>
              <a:latin typeface="Times New Roman" panose="02020603050405020304" pitchFamily="18" charset="0"/>
              <a:ea typeface="Times New Roman" panose="02020603050405020304" pitchFamily="18" charset="0"/>
            </a:endParaRPr>
          </a:p>
          <a:p>
            <a:pPr marL="342900" lvl="0" indent="-342900">
              <a:spcBef>
                <a:spcPts val="440"/>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қазақ</a:t>
            </a:r>
            <a:r>
              <a:rPr lang="kk-KZ" spc="-2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тілі</a:t>
            </a:r>
            <a:r>
              <a:rPr lang="kk-KZ" spc="-2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(оқыту</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басқа</a:t>
            </a:r>
            <a:r>
              <a:rPr lang="kk-KZ" spc="-2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тілдерде</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жүргізілетін</a:t>
            </a:r>
            <a:r>
              <a:rPr lang="kk-KZ" spc="-2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топтарда);</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сенсорика;</a:t>
            </a:r>
            <a:endParaRPr lang="ru-RU" dirty="0">
              <a:effectLst/>
              <a:latin typeface="Times New Roman" panose="02020603050405020304" pitchFamily="18" charset="0"/>
              <a:ea typeface="Times New Roman" panose="02020603050405020304" pitchFamily="18" charset="0"/>
            </a:endParaRPr>
          </a:p>
          <a:p>
            <a:pPr marL="342900" lvl="0" indent="-342900">
              <a:spcBef>
                <a:spcPts val="835"/>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математика</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негіздері;</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dirty="0">
                <a:effectLst/>
                <a:latin typeface="Times New Roman" panose="02020603050405020304" pitchFamily="18" charset="0"/>
                <a:ea typeface="Times New Roman" panose="02020603050405020304" pitchFamily="18" charset="0"/>
              </a:rPr>
              <a:t>құрастыру;</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806450" algn="l"/>
              </a:tabLst>
            </a:pPr>
            <a:r>
              <a:rPr lang="kk-KZ" dirty="0">
                <a:effectLst/>
                <a:latin typeface="Times New Roman" panose="02020603050405020304" pitchFamily="18" charset="0"/>
                <a:ea typeface="Times New Roman" panose="02020603050405020304" pitchFamily="18" charset="0"/>
              </a:rPr>
              <a:t>қоршаған</a:t>
            </a:r>
            <a:r>
              <a:rPr lang="kk-KZ" spc="-2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ортамен</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таныстыру;</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806450" algn="l"/>
              </a:tabLst>
            </a:pPr>
            <a:r>
              <a:rPr lang="kk-KZ" dirty="0">
                <a:effectLst/>
                <a:latin typeface="Times New Roman" panose="02020603050405020304" pitchFamily="18" charset="0"/>
                <a:ea typeface="Times New Roman" panose="02020603050405020304" pitchFamily="18" charset="0"/>
              </a:rPr>
              <a:t>сурет</a:t>
            </a:r>
            <a:r>
              <a:rPr lang="kk-KZ" spc="-2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салу;</a:t>
            </a:r>
            <a:endParaRPr lang="ru-RU" dirty="0">
              <a:effectLst/>
              <a:latin typeface="Times New Roman" panose="02020603050405020304" pitchFamily="18" charset="0"/>
              <a:ea typeface="Times New Roman" panose="02020603050405020304" pitchFamily="18" charset="0"/>
            </a:endParaRPr>
          </a:p>
          <a:p>
            <a:pPr marL="342900" lvl="0" indent="-342900">
              <a:spcBef>
                <a:spcPts val="835"/>
              </a:spcBef>
              <a:spcAft>
                <a:spcPts val="0"/>
              </a:spcAft>
              <a:buSzPts val="1400"/>
              <a:buFont typeface="Times New Roman" panose="02020603050405020304" pitchFamily="18" charset="0"/>
              <a:buAutoNum type="arabicParenR"/>
              <a:tabLst>
                <a:tab pos="806450" algn="l"/>
              </a:tabLst>
            </a:pPr>
            <a:r>
              <a:rPr lang="kk-KZ" dirty="0">
                <a:effectLst/>
                <a:latin typeface="Times New Roman" panose="02020603050405020304" pitchFamily="18" charset="0"/>
                <a:ea typeface="Times New Roman" panose="02020603050405020304" pitchFamily="18" charset="0"/>
              </a:rPr>
              <a:t>мүсіндеу;</a:t>
            </a:r>
            <a:endParaRPr lang="ru-RU"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806450" algn="l"/>
              </a:tabLst>
            </a:pPr>
            <a:r>
              <a:rPr lang="kk-KZ" dirty="0">
                <a:effectLst/>
                <a:latin typeface="Times New Roman" panose="02020603050405020304" pitchFamily="18" charset="0"/>
                <a:ea typeface="Times New Roman" panose="02020603050405020304" pitchFamily="18" charset="0"/>
              </a:rPr>
              <a:t>жапсыру;</a:t>
            </a:r>
            <a:endParaRPr lang="ru-RU" dirty="0">
              <a:effectLst/>
              <a:latin typeface="Times New Roman" panose="02020603050405020304" pitchFamily="18" charset="0"/>
              <a:ea typeface="Times New Roman" panose="02020603050405020304" pitchFamily="18" charset="0"/>
            </a:endParaRPr>
          </a:p>
          <a:p>
            <a:r>
              <a:rPr lang="kk-KZ" dirty="0">
                <a:effectLst/>
                <a:latin typeface="Times New Roman" panose="02020603050405020304" pitchFamily="18" charset="0"/>
                <a:ea typeface="Times New Roman" panose="02020603050405020304" pitchFamily="18" charset="0"/>
              </a:rPr>
              <a:t>13) музыка</a:t>
            </a:r>
            <a:r>
              <a:rPr lang="kk-KZ" spc="-45" dirty="0">
                <a:effectLst/>
                <a:latin typeface="Times New Roman" panose="02020603050405020304" pitchFamily="18" charset="0"/>
                <a:ea typeface="Times New Roman" panose="02020603050405020304" pitchFamily="18" charset="0"/>
              </a:rPr>
              <a:t> </a:t>
            </a:r>
            <a:endParaRPr lang="ru-RU" dirty="0"/>
          </a:p>
        </p:txBody>
      </p:sp>
    </p:spTree>
    <p:extLst>
      <p:ext uri="{BB962C8B-B14F-4D97-AF65-F5344CB8AC3E}">
        <p14:creationId xmlns:p14="http://schemas.microsoft.com/office/powerpoint/2010/main" val="161352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D752FA-0810-4808-7462-D74D6B704A85}"/>
              </a:ext>
            </a:extLst>
          </p:cNvPr>
          <p:cNvSpPr>
            <a:spLocks noGrp="1"/>
          </p:cNvSpPr>
          <p:nvPr>
            <p:ph type="title"/>
          </p:nvPr>
        </p:nvSpPr>
        <p:spPr>
          <a:xfrm>
            <a:off x="628650" y="365126"/>
            <a:ext cx="7886700" cy="864097"/>
          </a:xfrm>
        </p:spPr>
        <p:txBody>
          <a:bodyPr>
            <a:normAutofit/>
          </a:bodyPr>
          <a:lstStyle/>
          <a:p>
            <a:pPr algn="ctr"/>
            <a:r>
              <a:rPr lang="kk-KZ" sz="2400" b="1" dirty="0">
                <a:solidFill>
                  <a:srgbClr val="0070C0"/>
                </a:solidFill>
                <a:effectLst/>
                <a:latin typeface="Times New Roman" panose="02020603050405020304" pitchFamily="18" charset="0"/>
                <a:ea typeface="Times New Roman" panose="02020603050405020304" pitchFamily="18" charset="0"/>
              </a:rPr>
              <a:t>Жас</a:t>
            </a:r>
            <a:r>
              <a:rPr lang="kk-KZ" sz="2400" b="1" spc="-3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кезеңдері</a:t>
            </a:r>
            <a:r>
              <a:rPr lang="kk-KZ" sz="2400" b="1" spc="-30"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мынадай</a:t>
            </a:r>
            <a:endParaRPr lang="ru-RU" sz="2400" b="1" dirty="0">
              <a:solidFill>
                <a:srgbClr val="0070C0"/>
              </a:solidFill>
            </a:endParaRPr>
          </a:p>
        </p:txBody>
      </p:sp>
      <p:sp>
        <p:nvSpPr>
          <p:cNvPr id="3" name="Объект 2">
            <a:extLst>
              <a:ext uri="{FF2B5EF4-FFF2-40B4-BE49-F238E27FC236}">
                <a16:creationId xmlns:a16="http://schemas.microsoft.com/office/drawing/2014/main" id="{3DD12439-F253-8E26-AAA0-97F003103C7B}"/>
              </a:ext>
            </a:extLst>
          </p:cNvPr>
          <p:cNvSpPr>
            <a:spLocks noGrp="1"/>
          </p:cNvSpPr>
          <p:nvPr>
            <p:ph idx="1"/>
          </p:nvPr>
        </p:nvSpPr>
        <p:spPr>
          <a:xfrm>
            <a:off x="628650" y="1679938"/>
            <a:ext cx="7886700" cy="864096"/>
          </a:xfrm>
        </p:spPr>
        <p:txBody>
          <a:bodyPr>
            <a:normAutofit/>
          </a:bodyPr>
          <a:lstStyle/>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sz="2000" b="1" dirty="0">
                <a:effectLst/>
                <a:latin typeface="Times New Roman" panose="02020603050405020304" pitchFamily="18" charset="0"/>
                <a:ea typeface="Times New Roman" panose="02020603050405020304" pitchFamily="18" charset="0"/>
              </a:rPr>
              <a:t>бөбек</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жасы</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0</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(жаңа</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туған</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2</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жастағы</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endParaRPr lang="ru-RU" sz="2000" b="1"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sz="2000" b="1" dirty="0">
                <a:effectLst/>
                <a:latin typeface="Times New Roman" panose="02020603050405020304" pitchFamily="18" charset="0"/>
                <a:ea typeface="Times New Roman" panose="02020603050405020304" pitchFamily="18" charset="0"/>
              </a:rPr>
              <a:t>мектепке</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дейінгі</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3-5</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жастағы</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endParaRPr lang="ru-RU" sz="2000" b="1" dirty="0">
              <a:effectLst/>
              <a:latin typeface="Times New Roman" panose="02020603050405020304" pitchFamily="18" charset="0"/>
              <a:ea typeface="Times New Roman" panose="02020603050405020304" pitchFamily="18" charset="0"/>
            </a:endParaRPr>
          </a:p>
          <a:p>
            <a:endParaRPr lang="ru-RU" dirty="0"/>
          </a:p>
        </p:txBody>
      </p:sp>
      <p:sp>
        <p:nvSpPr>
          <p:cNvPr id="7" name="TextBox 6">
            <a:extLst>
              <a:ext uri="{FF2B5EF4-FFF2-40B4-BE49-F238E27FC236}">
                <a16:creationId xmlns:a16="http://schemas.microsoft.com/office/drawing/2014/main" id="{D8683A04-B807-D3C7-EC2B-06194D03E16A}"/>
              </a:ext>
            </a:extLst>
          </p:cNvPr>
          <p:cNvSpPr txBox="1"/>
          <p:nvPr/>
        </p:nvSpPr>
        <p:spPr>
          <a:xfrm>
            <a:off x="628650" y="3461454"/>
            <a:ext cx="7576661" cy="1938992"/>
          </a:xfrm>
          <a:prstGeom prst="rect">
            <a:avLst/>
          </a:prstGeom>
          <a:noFill/>
        </p:spPr>
        <p:txBody>
          <a:bodyPr wrap="square">
            <a:spAutoFit/>
          </a:bodyPr>
          <a:lstStyle/>
          <a:p>
            <a:pPr marL="524510" indent="449580">
              <a:spcBef>
                <a:spcPts val="565"/>
              </a:spcBef>
              <a:spcAft>
                <a:spcPts val="0"/>
              </a:spcAft>
            </a:pPr>
            <a:r>
              <a:rPr lang="kk-KZ" sz="2000" b="1" dirty="0">
                <a:effectLst/>
                <a:latin typeface="Times New Roman" panose="02020603050405020304" pitchFamily="18" charset="0"/>
                <a:ea typeface="Times New Roman" panose="02020603050405020304" pitchFamily="18" charset="0"/>
              </a:rPr>
              <a:t>ерте</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тобы</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1</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жастағы</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endParaRPr lang="kk-KZ" sz="2000" b="1" dirty="0">
              <a:latin typeface="Times New Roman" panose="02020603050405020304" pitchFamily="18" charset="0"/>
              <a:ea typeface="Times New Roman" panose="02020603050405020304" pitchFamily="18" charset="0"/>
            </a:endParaRPr>
          </a:p>
          <a:p>
            <a:pPr marL="524510" indent="449580">
              <a:spcBef>
                <a:spcPts val="565"/>
              </a:spcBef>
              <a:spcAft>
                <a:spcPts val="0"/>
              </a:spcAft>
            </a:pPr>
            <a:r>
              <a:rPr lang="kk-KZ" sz="2000" b="1" dirty="0">
                <a:effectLst/>
                <a:latin typeface="Times New Roman" panose="02020603050405020304" pitchFamily="18" charset="0"/>
                <a:ea typeface="Times New Roman" panose="02020603050405020304" pitchFamily="18" charset="0"/>
              </a:rPr>
              <a:t>кіші топ – 2 жастағы балалар;</a:t>
            </a:r>
            <a:r>
              <a:rPr lang="kk-KZ" sz="2000" b="1" spc="5" dirty="0">
                <a:effectLst/>
                <a:latin typeface="Times New Roman" panose="02020603050405020304" pitchFamily="18" charset="0"/>
                <a:ea typeface="Times New Roman" panose="02020603050405020304" pitchFamily="18" charset="0"/>
              </a:rPr>
              <a:t>     </a:t>
            </a:r>
          </a:p>
          <a:p>
            <a:pPr marL="524510" indent="449580">
              <a:spcBef>
                <a:spcPts val="565"/>
              </a:spcBef>
              <a:spcAft>
                <a:spcPts val="0"/>
              </a:spcAft>
            </a:pPr>
            <a:r>
              <a:rPr lang="kk-KZ" sz="2000" b="1" dirty="0">
                <a:effectLst/>
                <a:latin typeface="Times New Roman" panose="02020603050405020304" pitchFamily="18" charset="0"/>
                <a:ea typeface="Times New Roman" panose="02020603050405020304" pitchFamily="18" charset="0"/>
              </a:rPr>
              <a:t>ортаңғы</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топ</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3</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жастағы</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r>
              <a:rPr lang="kk-KZ" sz="2000" b="1" spc="-335" dirty="0">
                <a:effectLst/>
                <a:latin typeface="Times New Roman" panose="02020603050405020304" pitchFamily="18" charset="0"/>
                <a:ea typeface="Times New Roman" panose="02020603050405020304" pitchFamily="18" charset="0"/>
              </a:rPr>
              <a:t> </a:t>
            </a:r>
          </a:p>
          <a:p>
            <a:pPr marL="524510" indent="449580">
              <a:spcBef>
                <a:spcPts val="565"/>
              </a:spcBef>
              <a:spcAft>
                <a:spcPts val="0"/>
              </a:spcAft>
            </a:pPr>
            <a:r>
              <a:rPr lang="kk-KZ" sz="2000" b="1" dirty="0">
                <a:effectLst/>
                <a:latin typeface="Times New Roman" panose="02020603050405020304" pitchFamily="18" charset="0"/>
                <a:ea typeface="Times New Roman" panose="02020603050405020304" pitchFamily="18" charset="0"/>
              </a:rPr>
              <a:t>ересек</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топ</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4</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жастағы</a:t>
            </a:r>
            <a:r>
              <a:rPr lang="kk-KZ" sz="2000" b="1" spc="-1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r>
              <a:rPr lang="ru-RU" sz="2000" b="1" dirty="0">
                <a:latin typeface="Times New Roman" panose="02020603050405020304" pitchFamily="18" charset="0"/>
                <a:ea typeface="Times New Roman" panose="02020603050405020304" pitchFamily="18" charset="0"/>
              </a:rPr>
              <a:t> </a:t>
            </a:r>
          </a:p>
          <a:p>
            <a:pPr marL="524510" indent="449580">
              <a:spcBef>
                <a:spcPts val="565"/>
              </a:spcBef>
              <a:spcAft>
                <a:spcPts val="0"/>
              </a:spcAft>
            </a:pPr>
            <a:r>
              <a:rPr lang="kk-KZ" sz="2000" b="1" dirty="0">
                <a:effectLst/>
                <a:latin typeface="Times New Roman" panose="02020603050405020304" pitchFamily="18" charset="0"/>
                <a:ea typeface="Times New Roman" panose="02020603050405020304" pitchFamily="18" charset="0"/>
              </a:rPr>
              <a:t>мектепалды</a:t>
            </a:r>
            <a:r>
              <a:rPr lang="kk-KZ" sz="2000" b="1" spc="-3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топ,</a:t>
            </a:r>
            <a:r>
              <a:rPr lang="kk-KZ" sz="2000" b="1" spc="-3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a:t>
            </a:r>
            <a:r>
              <a:rPr lang="kk-KZ" sz="2000" b="1" spc="-33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5</a:t>
            </a:r>
            <a:r>
              <a:rPr lang="kk-KZ" sz="2000" b="1" spc="-1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жастағы</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балалар.</a:t>
            </a:r>
            <a:endParaRPr lang="ru-RU"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907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a:extLst>
              <a:ext uri="{FF2B5EF4-FFF2-40B4-BE49-F238E27FC236}">
                <a16:creationId xmlns:a16="http://schemas.microsoft.com/office/drawing/2014/main" id="{D15A3959-7EEA-46A9-BB3E-1E4DE9D1ED4C}"/>
              </a:ext>
            </a:extLst>
          </p:cNvPr>
          <p:cNvSpPr txBox="1">
            <a:spLocks/>
          </p:cNvSpPr>
          <p:nvPr/>
        </p:nvSpPr>
        <p:spPr>
          <a:xfrm>
            <a:off x="1547664" y="1052736"/>
            <a:ext cx="4104456" cy="18722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ru-RU" sz="2400" b="1" dirty="0">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a16="http://schemas.microsoft.com/office/drawing/2014/main" id="{FF210C40-CE8C-CE54-2573-C7933287958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5">
            <a:extLst>
              <a:ext uri="{FF2B5EF4-FFF2-40B4-BE49-F238E27FC236}">
                <a16:creationId xmlns:a16="http://schemas.microsoft.com/office/drawing/2014/main" id="{EF6604C9-B561-92C9-6A02-3616F9A57B1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2" name="image1.jpeg">
            <a:extLst>
              <a:ext uri="{FF2B5EF4-FFF2-40B4-BE49-F238E27FC236}">
                <a16:creationId xmlns:a16="http://schemas.microsoft.com/office/drawing/2014/main" id="{64F262FF-A9BB-0D1A-D44E-89588ADEF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424" y="652791"/>
            <a:ext cx="1273175" cy="13414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F461F330-A245-FD27-3FAA-30A4625D838C}"/>
              </a:ext>
            </a:extLst>
          </p:cNvPr>
          <p:cNvSpPr>
            <a:spLocks noChangeArrowheads="1"/>
          </p:cNvSpPr>
          <p:nvPr/>
        </p:nvSpPr>
        <p:spPr bwMode="auto">
          <a:xfrm>
            <a:off x="1259632" y="195591"/>
            <a:ext cx="6840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ҚАЗАҚСТАН РЕСПУБЛИКАСЫ ОҚУ-АҒАРТУ МИНИСТРЛІГІ </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БАЛАЛАРДЫ ЕРТЕ ДАМЫТУ ИНСТИТУТЫ</a:t>
            </a:r>
            <a:endParaRPr kumimoji="0" lang="kk-KZ" altLang="ru-RU" sz="1400" b="1"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5174C92-4C83-B357-A5D1-497FF740E934}"/>
              </a:ext>
            </a:extLst>
          </p:cNvPr>
          <p:cNvSpPr txBox="1"/>
          <p:nvPr/>
        </p:nvSpPr>
        <p:spPr>
          <a:xfrm>
            <a:off x="791579" y="2328154"/>
            <a:ext cx="7776864" cy="3703578"/>
          </a:xfrm>
          <a:prstGeom prst="rect">
            <a:avLst/>
          </a:prstGeom>
          <a:noFill/>
        </p:spPr>
        <p:txBody>
          <a:bodyPr wrap="square">
            <a:spAutoFit/>
          </a:bodyPr>
          <a:lstStyle/>
          <a:p>
            <a:pPr marL="1004570" marR="584835" indent="-3175">
              <a:spcAft>
                <a:spcPts val="0"/>
              </a:spcAft>
            </a:pPr>
            <a:r>
              <a:rPr lang="kk-KZ" sz="1600" b="1" kern="0" dirty="0">
                <a:effectLst/>
                <a:latin typeface="Times New Roman" panose="02020603050405020304" pitchFamily="18" charset="0"/>
                <a:ea typeface="Times New Roman" panose="02020603050405020304" pitchFamily="18" charset="0"/>
              </a:rPr>
              <a:t>ҚАЗАҚСТАН РЕСПУБЛИКАСЫНЫҢ МЕКТЕПКЕ ДЕЙІНГІ</a:t>
            </a:r>
            <a:r>
              <a:rPr lang="kk-KZ" sz="1600" b="1" kern="0" spc="-33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ҰЙЫМДАРЫ</a:t>
            </a:r>
            <a:r>
              <a:rPr lang="kk-KZ" sz="1600" b="1" kern="0" spc="-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МЕН</a:t>
            </a:r>
            <a:r>
              <a:rPr lang="kk-KZ" sz="1600" b="1" kern="0" spc="-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МЕКТЕПАЛДЫ</a:t>
            </a:r>
            <a:r>
              <a:rPr lang="kk-KZ" sz="1600" b="1" kern="0" spc="-1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СЫНЫПТАРЫНДА</a:t>
            </a:r>
            <a:endParaRPr lang="ru-RU" sz="1600" b="1" kern="0" dirty="0">
              <a:effectLst/>
              <a:latin typeface="Times New Roman" panose="02020603050405020304" pitchFamily="18" charset="0"/>
              <a:ea typeface="Times New Roman" panose="02020603050405020304" pitchFamily="18" charset="0"/>
            </a:endParaRPr>
          </a:p>
          <a:p>
            <a:pPr marL="1675130" marR="807720" indent="-451485">
              <a:spcBef>
                <a:spcPts val="10"/>
              </a:spcBef>
              <a:spcAft>
                <a:spcPts val="0"/>
              </a:spcAft>
            </a:pPr>
            <a:r>
              <a:rPr lang="kk-KZ" sz="1600" b="1" dirty="0">
                <a:effectLst/>
                <a:latin typeface="Times New Roman" panose="02020603050405020304" pitchFamily="18" charset="0"/>
                <a:ea typeface="Times New Roman" panose="02020603050405020304" pitchFamily="18" charset="0"/>
              </a:rPr>
              <a:t>2022-2023 ОҚУ ЖЫЛЫНДА ТӘРБИЕЛЕУ- БІЛІМ БЕРУ</a:t>
            </a:r>
            <a:r>
              <a:rPr lang="kk-KZ" sz="1600" b="1" spc="-33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ПРОЦЕСІН</a:t>
            </a:r>
            <a:r>
              <a:rPr lang="kk-KZ" sz="1600" b="1" spc="-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ҰЙЫМДАСТЫРУ ТУРАЛЫ</a:t>
            </a:r>
            <a:endParaRPr lang="ru-RU" sz="1600" dirty="0">
              <a:effectLst/>
              <a:latin typeface="Times New Roman" panose="02020603050405020304" pitchFamily="18" charset="0"/>
              <a:ea typeface="Times New Roman" panose="02020603050405020304" pitchFamily="18" charset="0"/>
            </a:endParaRPr>
          </a:p>
          <a:p>
            <a:pPr marL="83820">
              <a:spcBef>
                <a:spcPts val="25"/>
              </a:spcBef>
              <a:spcAft>
                <a:spcPts val="0"/>
              </a:spcAft>
            </a:pPr>
            <a:r>
              <a:rPr lang="kk-KZ" sz="1600" b="1"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513330"/>
            <a:r>
              <a:rPr lang="kk-KZ" sz="1600" dirty="0">
                <a:effectLst/>
                <a:latin typeface="Times New Roman" panose="02020603050405020304" pitchFamily="18" charset="0"/>
                <a:ea typeface="Times New Roman" panose="02020603050405020304" pitchFamily="18" charset="0"/>
              </a:rPr>
              <a:t>ӘДІСТЕМЕЛІК</a:t>
            </a:r>
            <a:r>
              <a:rPr lang="kk-KZ" sz="1600" spc="-10" dirty="0">
                <a:effectLst/>
                <a:latin typeface="Times New Roman" panose="02020603050405020304" pitchFamily="18" charset="0"/>
                <a:ea typeface="Times New Roman" panose="02020603050405020304" pitchFamily="18" charset="0"/>
              </a:rPr>
              <a:t> </a:t>
            </a:r>
            <a:r>
              <a:rPr lang="kk-KZ" sz="1600" dirty="0">
                <a:effectLst/>
                <a:latin typeface="Times New Roman" panose="02020603050405020304" pitchFamily="18" charset="0"/>
                <a:ea typeface="Times New Roman" panose="02020603050405020304" pitchFamily="18" charset="0"/>
              </a:rPr>
              <a:t>НҰСҚАУ</a:t>
            </a:r>
            <a:r>
              <a:rPr lang="kk-KZ" sz="1600" spc="-20" dirty="0">
                <a:effectLst/>
                <a:latin typeface="Times New Roman" panose="02020603050405020304" pitchFamily="18" charset="0"/>
                <a:ea typeface="Times New Roman" panose="02020603050405020304" pitchFamily="18" charset="0"/>
              </a:rPr>
              <a:t> </a:t>
            </a:r>
            <a:r>
              <a:rPr lang="kk-KZ" sz="1600" dirty="0">
                <a:effectLst/>
                <a:latin typeface="Times New Roman" panose="02020603050405020304" pitchFamily="18" charset="0"/>
                <a:ea typeface="Times New Roman" panose="02020603050405020304" pitchFamily="18" charset="0"/>
              </a:rPr>
              <a:t>ХАТ</a:t>
            </a:r>
            <a:endParaRPr lang="ru-RU" sz="1600" dirty="0">
              <a:effectLst/>
              <a:latin typeface="Times New Roman" panose="02020603050405020304" pitchFamily="18" charset="0"/>
              <a:ea typeface="Times New Roman" panose="02020603050405020304" pitchFamily="18" charset="0"/>
            </a:endParaRPr>
          </a:p>
          <a:p>
            <a:pPr marL="83820"/>
            <a:r>
              <a:rPr lang="kk-KZ"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83820">
              <a:spcBef>
                <a:spcPts val="10"/>
              </a:spcBef>
              <a:spcAft>
                <a:spcPts val="0"/>
              </a:spcAft>
            </a:pPr>
            <a:r>
              <a:rPr lang="kk-KZ"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1665605"/>
            <a:r>
              <a:rPr lang="kk-KZ" sz="1600" dirty="0">
                <a:effectLst/>
                <a:latin typeface="Times New Roman" panose="02020603050405020304" pitchFamily="18" charset="0"/>
                <a:ea typeface="Times New Roman" panose="02020603050405020304" pitchFamily="18" charset="0"/>
              </a:rPr>
              <a:t>ИНСТРУКТИВНО-МЕТОДИЧЕСКОЕ</a:t>
            </a:r>
            <a:r>
              <a:rPr lang="kk-KZ" sz="1600" spc="-35" dirty="0">
                <a:effectLst/>
                <a:latin typeface="Times New Roman" panose="02020603050405020304" pitchFamily="18" charset="0"/>
                <a:ea typeface="Times New Roman" panose="02020603050405020304" pitchFamily="18" charset="0"/>
              </a:rPr>
              <a:t> </a:t>
            </a:r>
            <a:r>
              <a:rPr lang="kk-KZ" sz="1600" dirty="0">
                <a:effectLst/>
                <a:latin typeface="Times New Roman" panose="02020603050405020304" pitchFamily="18" charset="0"/>
                <a:ea typeface="Times New Roman" panose="02020603050405020304" pitchFamily="18" charset="0"/>
              </a:rPr>
              <a:t>ПИСЬМО</a:t>
            </a:r>
            <a:endParaRPr lang="ru-RU" sz="1600" dirty="0">
              <a:effectLst/>
              <a:latin typeface="Times New Roman" panose="02020603050405020304" pitchFamily="18" charset="0"/>
              <a:ea typeface="Times New Roman" panose="02020603050405020304" pitchFamily="18" charset="0"/>
            </a:endParaRPr>
          </a:p>
          <a:p>
            <a:pPr marL="83820">
              <a:spcBef>
                <a:spcPts val="20"/>
              </a:spcBef>
              <a:spcAft>
                <a:spcPts val="0"/>
              </a:spcAft>
            </a:pPr>
            <a:r>
              <a:rPr lang="kk-KZ" sz="16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L="2694940">
              <a:lnSpc>
                <a:spcPts val="1610"/>
              </a:lnSpc>
            </a:pPr>
            <a:r>
              <a:rPr lang="kk-KZ" sz="1600" b="1" kern="0" dirty="0">
                <a:effectLst/>
                <a:latin typeface="Times New Roman" panose="02020603050405020304" pitchFamily="18" charset="0"/>
                <a:ea typeface="Times New Roman" panose="02020603050405020304" pitchFamily="18" charset="0"/>
              </a:rPr>
              <a:t>ОБ</a:t>
            </a:r>
            <a:r>
              <a:rPr lang="kk-KZ" sz="1600" b="1" kern="0" spc="-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ОРГАНИЗАЦИИ</a:t>
            </a:r>
            <a:endParaRPr lang="ru-RU" sz="1600" b="1" kern="0" dirty="0">
              <a:effectLst/>
              <a:latin typeface="Times New Roman" panose="02020603050405020304" pitchFamily="18" charset="0"/>
              <a:ea typeface="Times New Roman" panose="02020603050405020304" pitchFamily="18" charset="0"/>
            </a:endParaRPr>
          </a:p>
          <a:p>
            <a:pPr marL="1039495" marR="624840" indent="111125">
              <a:spcAft>
                <a:spcPts val="0"/>
              </a:spcAft>
            </a:pPr>
            <a:r>
              <a:rPr lang="kk-KZ" sz="1600" b="1" dirty="0">
                <a:effectLst/>
                <a:latin typeface="Times New Roman" panose="02020603050405020304" pitchFamily="18" charset="0"/>
                <a:ea typeface="Times New Roman" panose="02020603050405020304" pitchFamily="18" charset="0"/>
              </a:rPr>
              <a:t>ВОСПИТАТЕЛЬНО-ОБРАЗОВАТЕЛЬНОГО</a:t>
            </a:r>
            <a:r>
              <a:rPr lang="kk-KZ" sz="1600" b="1" spc="10"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ПРОЦЕССА</a:t>
            </a:r>
            <a:r>
              <a:rPr lang="kk-KZ" sz="1600" b="1" spc="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В</a:t>
            </a:r>
            <a:r>
              <a:rPr lang="kk-KZ" sz="1600" b="1" spc="-10"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ДОШКОЛЬНЫХ</a:t>
            </a:r>
            <a:r>
              <a:rPr lang="kk-KZ" sz="1600" b="1" spc="-1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ОРГАНИЗАЦИЯХ</a:t>
            </a:r>
            <a:r>
              <a:rPr lang="kk-KZ" sz="1600" b="1" spc="-1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И</a:t>
            </a:r>
            <a:r>
              <a:rPr lang="kk-KZ" sz="1600" b="1" spc="-1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ПРЕДШКОЛЬНЫХ</a:t>
            </a:r>
            <a:endParaRPr lang="ru-RU" sz="1600" dirty="0">
              <a:effectLst/>
              <a:latin typeface="Times New Roman" panose="02020603050405020304" pitchFamily="18" charset="0"/>
              <a:ea typeface="Times New Roman" panose="02020603050405020304" pitchFamily="18" charset="0"/>
            </a:endParaRPr>
          </a:p>
          <a:p>
            <a:pPr marL="1668780">
              <a:lnSpc>
                <a:spcPts val="1605"/>
              </a:lnSpc>
            </a:pPr>
            <a:r>
              <a:rPr lang="kk-KZ" sz="1600" b="1" kern="0" dirty="0">
                <a:effectLst/>
                <a:latin typeface="Times New Roman" panose="02020603050405020304" pitchFamily="18" charset="0"/>
                <a:ea typeface="Times New Roman" panose="02020603050405020304" pitchFamily="18" charset="0"/>
              </a:rPr>
              <a:t>КЛАССАХ</a:t>
            </a:r>
            <a:r>
              <a:rPr lang="kk-KZ" sz="1600" b="1" kern="0" spc="-2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РЕСПУБЛИКИ</a:t>
            </a:r>
            <a:r>
              <a:rPr lang="kk-KZ" sz="1600" b="1" kern="0" spc="-15" dirty="0">
                <a:effectLst/>
                <a:latin typeface="Times New Roman" panose="02020603050405020304" pitchFamily="18" charset="0"/>
                <a:ea typeface="Times New Roman" panose="02020603050405020304" pitchFamily="18" charset="0"/>
              </a:rPr>
              <a:t> </a:t>
            </a:r>
            <a:r>
              <a:rPr lang="kk-KZ" sz="1600" b="1" kern="0" dirty="0">
                <a:effectLst/>
                <a:latin typeface="Times New Roman" panose="02020603050405020304" pitchFamily="18" charset="0"/>
                <a:ea typeface="Times New Roman" panose="02020603050405020304" pitchFamily="18" charset="0"/>
              </a:rPr>
              <a:t>КАЗАХСТАН</a:t>
            </a:r>
            <a:endParaRPr lang="ru-RU" sz="1600" b="1" kern="0" dirty="0">
              <a:effectLst/>
              <a:latin typeface="Times New Roman" panose="02020603050405020304" pitchFamily="18" charset="0"/>
              <a:ea typeface="Times New Roman" panose="02020603050405020304" pitchFamily="18" charset="0"/>
            </a:endParaRPr>
          </a:p>
          <a:p>
            <a:pPr marL="1583690" marR="1171575" algn="ctr">
              <a:spcAft>
                <a:spcPts val="0"/>
              </a:spcAft>
            </a:pPr>
            <a:r>
              <a:rPr lang="kk-KZ" sz="1600" b="1" dirty="0">
                <a:effectLst/>
                <a:latin typeface="Times New Roman" panose="02020603050405020304" pitchFamily="18" charset="0"/>
                <a:ea typeface="Times New Roman" panose="02020603050405020304" pitchFamily="18" charset="0"/>
              </a:rPr>
              <a:t>на</a:t>
            </a:r>
            <a:r>
              <a:rPr lang="kk-KZ" sz="1600" b="1" spc="-10"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2022-2023</a:t>
            </a:r>
            <a:r>
              <a:rPr lang="kk-KZ" sz="1600" b="1" spc="-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учебный</a:t>
            </a:r>
            <a:r>
              <a:rPr lang="kk-KZ" sz="1600" b="1" spc="-15" dirty="0">
                <a:effectLst/>
                <a:latin typeface="Times New Roman" panose="02020603050405020304" pitchFamily="18" charset="0"/>
                <a:ea typeface="Times New Roman" panose="02020603050405020304" pitchFamily="18" charset="0"/>
              </a:rPr>
              <a:t> </a:t>
            </a:r>
            <a:r>
              <a:rPr lang="kk-KZ" sz="1600" b="1" dirty="0">
                <a:effectLst/>
                <a:latin typeface="Times New Roman" panose="02020603050405020304" pitchFamily="18" charset="0"/>
                <a:ea typeface="Times New Roman" panose="02020603050405020304" pitchFamily="18" charset="0"/>
              </a:rPr>
              <a:t>год</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637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2A02D1-3939-42FC-97FF-2DFCDDC47132}"/>
              </a:ext>
            </a:extLst>
          </p:cNvPr>
          <p:cNvSpPr>
            <a:spLocks noGrp="1"/>
          </p:cNvSpPr>
          <p:nvPr>
            <p:ph type="title"/>
          </p:nvPr>
        </p:nvSpPr>
        <p:spPr>
          <a:xfrm>
            <a:off x="812167" y="51521"/>
            <a:ext cx="7886700" cy="1793303"/>
          </a:xfrm>
        </p:spPr>
        <p:txBody>
          <a:bodyPr>
            <a:normAutofit/>
          </a:bodyPr>
          <a:lstStyle/>
          <a:p>
            <a:pPr algn="ctr"/>
            <a:r>
              <a:rPr lang="kk-KZ" sz="2000" b="1" dirty="0">
                <a:effectLst/>
                <a:latin typeface="Times New Roman" panose="02020603050405020304" pitchFamily="18" charset="0"/>
                <a:ea typeface="Times New Roman" panose="02020603050405020304" pitchFamily="18" charset="0"/>
              </a:rPr>
              <a:t>Қазақстан</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Республикасының</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мектепке</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дейінгі</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ұйымдарында</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және</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мектепалды даярлық сыныптарында 2022-2023 оқу жылында тәрбиелеу-білім</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беру</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процесін</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ұйымдастыру</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туралы</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әдістемелік</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нұсқау</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хат</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Қазақстан</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Республикасының «Білім туралы», «Педагог мәртебесі туралы» Заңдары және</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Мектепке</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дейінгі тәрбие</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мен</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оқытуды</a:t>
            </a:r>
            <a:r>
              <a:rPr lang="kk-KZ" sz="2000" b="1" spc="-20"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дамыту</a:t>
            </a:r>
            <a:r>
              <a:rPr lang="kk-KZ" sz="2000" b="1" spc="-2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моделі негізінде әзірленген.</a:t>
            </a:r>
            <a:endParaRPr lang="ru-RU" sz="2000" b="1" dirty="0"/>
          </a:p>
        </p:txBody>
      </p:sp>
      <p:sp>
        <p:nvSpPr>
          <p:cNvPr id="3" name="Объект 2">
            <a:extLst>
              <a:ext uri="{FF2B5EF4-FFF2-40B4-BE49-F238E27FC236}">
                <a16:creationId xmlns:a16="http://schemas.microsoft.com/office/drawing/2014/main" id="{D6E328FE-7305-7F89-9C22-8E248D31D60A}"/>
              </a:ext>
            </a:extLst>
          </p:cNvPr>
          <p:cNvSpPr>
            <a:spLocks noGrp="1"/>
          </p:cNvSpPr>
          <p:nvPr>
            <p:ph idx="1"/>
          </p:nvPr>
        </p:nvSpPr>
        <p:spPr>
          <a:xfrm>
            <a:off x="395536" y="1905269"/>
            <a:ext cx="5832648" cy="2146447"/>
          </a:xfrm>
        </p:spPr>
        <p:txBody>
          <a:bodyPr>
            <a:normAutofit fontScale="25000" lnSpcReduction="20000"/>
          </a:bodyPr>
          <a:lstStyle/>
          <a:p>
            <a:pPr marL="0" indent="0" algn="ctr">
              <a:buNone/>
            </a:pPr>
            <a:r>
              <a:rPr lang="kk-KZ" sz="8000" b="1" dirty="0">
                <a:solidFill>
                  <a:srgbClr val="0070C0"/>
                </a:solidFill>
                <a:effectLst/>
                <a:latin typeface="Times New Roman" panose="02020603050405020304" pitchFamily="18" charset="0"/>
                <a:ea typeface="Times New Roman" panose="02020603050405020304" pitchFamily="18" charset="0"/>
              </a:rPr>
              <a:t>Мектепке</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дейінгі</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тәрбие</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мен</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оқытудың</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мақсаты</a:t>
            </a:r>
          </a:p>
          <a:p>
            <a:pPr marL="0" indent="0" algn="ctr">
              <a:buNone/>
            </a:pP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u="sng" dirty="0">
                <a:solidFill>
                  <a:srgbClr val="FF0000"/>
                </a:solidFill>
                <a:effectLst/>
                <a:latin typeface="Times New Roman" panose="02020603050405020304" pitchFamily="18" charset="0"/>
                <a:ea typeface="Times New Roman" panose="02020603050405020304" pitchFamily="18" charset="0"/>
              </a:rPr>
              <a:t>әр</a:t>
            </a:r>
            <a:r>
              <a:rPr lang="kk-KZ" sz="8000" b="1" u="sng" spc="5" dirty="0">
                <a:solidFill>
                  <a:srgbClr val="FF0000"/>
                </a:solidFill>
                <a:effectLst/>
                <a:latin typeface="Times New Roman" panose="02020603050405020304" pitchFamily="18" charset="0"/>
                <a:ea typeface="Times New Roman" panose="02020603050405020304" pitchFamily="18" charset="0"/>
              </a:rPr>
              <a:t> </a:t>
            </a:r>
            <a:r>
              <a:rPr lang="kk-KZ" sz="8000" b="1" u="sng" dirty="0">
                <a:solidFill>
                  <a:srgbClr val="FF0000"/>
                </a:solidFill>
                <a:effectLst/>
                <a:latin typeface="Times New Roman" panose="02020603050405020304" pitchFamily="18" charset="0"/>
                <a:ea typeface="Times New Roman" panose="02020603050405020304" pitchFamily="18" charset="0"/>
              </a:rPr>
              <a:t>баланың</a:t>
            </a:r>
          </a:p>
          <a:p>
            <a:pPr marL="0" indent="0" algn="ctr">
              <a:buNone/>
            </a:pPr>
            <a:r>
              <a:rPr lang="kk-KZ" sz="8000" b="1" dirty="0">
                <a:solidFill>
                  <a:srgbClr val="0070C0"/>
                </a:solidFill>
                <a:effectLst/>
                <a:latin typeface="Times New Roman" panose="02020603050405020304" pitchFamily="18" charset="0"/>
                <a:ea typeface="Times New Roman" panose="02020603050405020304" pitchFamily="18" charset="0"/>
              </a:rPr>
              <a:t>қызығушылықтарын, ерекшеліктері мен </a:t>
            </a:r>
          </a:p>
          <a:p>
            <a:pPr marL="0" indent="0" algn="ctr">
              <a:buNone/>
            </a:pPr>
            <a:r>
              <a:rPr lang="kk-KZ" sz="8000" b="1" dirty="0">
                <a:solidFill>
                  <a:srgbClr val="0070C0"/>
                </a:solidFill>
                <a:effectLst/>
                <a:latin typeface="Times New Roman" panose="02020603050405020304" pitchFamily="18" charset="0"/>
                <a:ea typeface="Times New Roman" panose="02020603050405020304" pitchFamily="18" charset="0"/>
              </a:rPr>
              <a:t>қажеттіліктерін ескере отырып, </a:t>
            </a:r>
          </a:p>
          <a:p>
            <a:pPr marL="0" indent="0" algn="ctr">
              <a:buNone/>
            </a:pPr>
            <a:r>
              <a:rPr lang="kk-KZ" sz="8000" b="1" dirty="0">
                <a:solidFill>
                  <a:srgbClr val="0070C0"/>
                </a:solidFill>
                <a:effectLst/>
                <a:latin typeface="Times New Roman" panose="02020603050405020304" pitchFamily="18" charset="0"/>
                <a:ea typeface="Times New Roman" panose="02020603050405020304" pitchFamily="18" charset="0"/>
              </a:rPr>
              <a:t>жалпы</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адами</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және</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ұлттық</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құндылықтар</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негізінде</a:t>
            </a:r>
            <a:r>
              <a:rPr lang="kk-KZ" sz="8000" b="1" spc="5" dirty="0">
                <a:solidFill>
                  <a:srgbClr val="0070C0"/>
                </a:solidFill>
                <a:effectLst/>
                <a:latin typeface="Times New Roman" panose="02020603050405020304" pitchFamily="18" charset="0"/>
                <a:ea typeface="Times New Roman" panose="02020603050405020304" pitchFamily="18" charset="0"/>
              </a:rPr>
              <a:t> </a:t>
            </a:r>
          </a:p>
          <a:p>
            <a:pPr marL="0" indent="0" algn="ctr">
              <a:buNone/>
            </a:pPr>
            <a:r>
              <a:rPr lang="kk-KZ" sz="8000" b="1" dirty="0">
                <a:solidFill>
                  <a:srgbClr val="0070C0"/>
                </a:solidFill>
                <a:effectLst/>
                <a:latin typeface="Times New Roman" panose="02020603050405020304" pitchFamily="18" charset="0"/>
                <a:ea typeface="Times New Roman" panose="02020603050405020304" pitchFamily="18" charset="0"/>
              </a:rPr>
              <a:t>оларды</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толыққанды</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дамыту мен</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әлеуетін</a:t>
            </a:r>
            <a:r>
              <a:rPr lang="kk-KZ" sz="8000" b="1" spc="-5" dirty="0">
                <a:solidFill>
                  <a:srgbClr val="0070C0"/>
                </a:solidFill>
                <a:effectLst/>
                <a:latin typeface="Times New Roman" panose="02020603050405020304" pitchFamily="18" charset="0"/>
                <a:ea typeface="Times New Roman" panose="02020603050405020304" pitchFamily="18" charset="0"/>
              </a:rPr>
              <a:t> </a:t>
            </a:r>
            <a:r>
              <a:rPr lang="kk-KZ" sz="8000" b="1" dirty="0">
                <a:solidFill>
                  <a:srgbClr val="0070C0"/>
                </a:solidFill>
                <a:effectLst/>
                <a:latin typeface="Times New Roman" panose="02020603050405020304" pitchFamily="18" charset="0"/>
                <a:ea typeface="Times New Roman" panose="02020603050405020304" pitchFamily="18" charset="0"/>
              </a:rPr>
              <a:t>ашу.</a:t>
            </a:r>
          </a:p>
          <a:p>
            <a:pPr marL="0" indent="0" algn="ctr">
              <a:buNone/>
            </a:pPr>
            <a:endParaRPr lang="ru-RU" sz="9600" b="1" dirty="0">
              <a:solidFill>
                <a:srgbClr val="0070C0"/>
              </a:solidFill>
              <a:effectLst/>
              <a:latin typeface="Times New Roman" panose="02020603050405020304" pitchFamily="18" charset="0"/>
              <a:ea typeface="Times New Roman" panose="02020603050405020304" pitchFamily="18" charset="0"/>
            </a:endParaRPr>
          </a:p>
          <a:p>
            <a:endParaRPr lang="ru-RU" dirty="0"/>
          </a:p>
        </p:txBody>
      </p:sp>
      <p:sp>
        <p:nvSpPr>
          <p:cNvPr id="5" name="TextBox 4">
            <a:extLst>
              <a:ext uri="{FF2B5EF4-FFF2-40B4-BE49-F238E27FC236}">
                <a16:creationId xmlns:a16="http://schemas.microsoft.com/office/drawing/2014/main" id="{CD1953AF-DB58-5313-0179-579B743028E5}"/>
              </a:ext>
            </a:extLst>
          </p:cNvPr>
          <p:cNvSpPr txBox="1"/>
          <p:nvPr/>
        </p:nvSpPr>
        <p:spPr>
          <a:xfrm>
            <a:off x="567847" y="3756422"/>
            <a:ext cx="8375339" cy="2513509"/>
          </a:xfrm>
          <a:prstGeom prst="rect">
            <a:avLst/>
          </a:prstGeom>
          <a:noFill/>
        </p:spPr>
        <p:txBody>
          <a:bodyPr wrap="square">
            <a:spAutoFit/>
          </a:bodyPr>
          <a:lstStyle/>
          <a:p>
            <a:pPr marL="376555" marR="173355" indent="624205">
              <a:lnSpc>
                <a:spcPct val="100000"/>
              </a:lnSpc>
              <a:spcAft>
                <a:spcPts val="0"/>
              </a:spcAft>
            </a:pPr>
            <a:endParaRPr lang="kk-KZ" b="1" dirty="0">
              <a:effectLst/>
              <a:latin typeface="Times New Roman" panose="02020603050405020304" pitchFamily="18" charset="0"/>
              <a:ea typeface="Times New Roman" panose="02020603050405020304" pitchFamily="18" charset="0"/>
            </a:endParaRPr>
          </a:p>
          <a:p>
            <a:pPr marL="376555" marR="173355" indent="624205">
              <a:lnSpc>
                <a:spcPct val="100000"/>
              </a:lnSpc>
              <a:spcAft>
                <a:spcPts val="0"/>
              </a:spcAft>
            </a:pPr>
            <a:r>
              <a:rPr lang="kk-KZ" b="1" dirty="0">
                <a:effectLst/>
                <a:latin typeface="Times New Roman" panose="02020603050405020304" pitchFamily="18" charset="0"/>
                <a:ea typeface="Times New Roman" panose="02020603050405020304" pitchFamily="18" charset="0"/>
              </a:rPr>
              <a:t>Тәрбиелеу-білім</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беру</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процесін</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ұйымдастыруда</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педагогтерге</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келесі</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қағидаларды</a:t>
            </a:r>
            <a:r>
              <a:rPr lang="kk-KZ" b="1" spc="-5"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назарда ұстау</a:t>
            </a:r>
            <a:r>
              <a:rPr lang="kk-KZ" b="1" spc="-20" dirty="0">
                <a:effectLst/>
                <a:latin typeface="Times New Roman" panose="02020603050405020304" pitchFamily="18" charset="0"/>
                <a:ea typeface="Times New Roman" panose="02020603050405020304" pitchFamily="18" charset="0"/>
              </a:rPr>
              <a:t> </a:t>
            </a:r>
            <a:r>
              <a:rPr lang="kk-KZ" b="1" dirty="0">
                <a:effectLst/>
                <a:latin typeface="Times New Roman" panose="02020603050405020304" pitchFamily="18" charset="0"/>
                <a:ea typeface="Times New Roman" panose="02020603050405020304" pitchFamily="18" charset="0"/>
              </a:rPr>
              <a:t>ұсынылады:</a:t>
            </a:r>
          </a:p>
          <a:p>
            <a:pPr marL="376555" marR="173355" indent="624205">
              <a:lnSpc>
                <a:spcPct val="100000"/>
              </a:lnSpc>
              <a:spcAft>
                <a:spcPts val="0"/>
              </a:spcAft>
            </a:pPr>
            <a:endParaRPr lang="ru-RU" b="1" dirty="0">
              <a:effectLst/>
              <a:latin typeface="Times New Roman" panose="02020603050405020304" pitchFamily="18" charset="0"/>
              <a:ea typeface="Times New Roman" panose="02020603050405020304" pitchFamily="18" charset="0"/>
            </a:endParaRPr>
          </a:p>
          <a:p>
            <a:pPr marL="742950" lvl="1" indent="-285750" algn="just">
              <a:lnSpc>
                <a:spcPts val="1585"/>
              </a:lnSpc>
              <a:buSzPts val="1400"/>
              <a:buFont typeface="Times New Roman" panose="02020603050405020304" pitchFamily="18" charset="0"/>
              <a:buChar char="-"/>
              <a:tabLst>
                <a:tab pos="840105" algn="l"/>
              </a:tabLst>
            </a:pPr>
            <a:r>
              <a:rPr lang="kk-KZ" sz="2400" b="1" u="sng" dirty="0">
                <a:solidFill>
                  <a:srgbClr val="FF0000"/>
                </a:solidFill>
                <a:effectLst/>
                <a:latin typeface="Times New Roman" panose="02020603050405020304" pitchFamily="18" charset="0"/>
                <a:ea typeface="Times New Roman" panose="02020603050405020304" pitchFamily="18" charset="0"/>
              </a:rPr>
              <a:t>ойын</a:t>
            </a:r>
            <a:r>
              <a:rPr lang="kk-KZ" sz="2400" b="1" u="sng" spc="-20"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арқылы</a:t>
            </a:r>
            <a:r>
              <a:rPr lang="kk-KZ" sz="2400" b="1" u="sng" spc="-30"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оқыту</a:t>
            </a:r>
            <a:r>
              <a:rPr lang="kk-KZ" sz="2400" b="1" dirty="0">
                <a:solidFill>
                  <a:srgbClr val="FF0000"/>
                </a:solidFill>
                <a:effectLst/>
                <a:latin typeface="Times New Roman" panose="02020603050405020304" pitchFamily="18" charset="0"/>
                <a:ea typeface="Times New Roman" panose="02020603050405020304" pitchFamily="18" charset="0"/>
              </a:rPr>
              <a:t>;</a:t>
            </a:r>
            <a:endParaRPr lang="ru-RU" sz="2400" b="1" dirty="0">
              <a:solidFill>
                <a:srgbClr val="FF0000"/>
              </a:solidFill>
              <a:effectLst/>
              <a:latin typeface="Times New Roman" panose="02020603050405020304" pitchFamily="18" charset="0"/>
              <a:ea typeface="Times New Roman" panose="02020603050405020304" pitchFamily="18" charset="0"/>
            </a:endParaRPr>
          </a:p>
          <a:p>
            <a:r>
              <a:rPr lang="kk-KZ" sz="2400" b="1" dirty="0">
                <a:solidFill>
                  <a:srgbClr val="FF0000"/>
                </a:solidFill>
                <a:effectLst/>
                <a:latin typeface="Times New Roman" panose="02020603050405020304" pitchFamily="18" charset="0"/>
                <a:ea typeface="Times New Roman" panose="02020603050405020304" pitchFamily="18" charset="0"/>
              </a:rPr>
              <a:t>- түрлі балалар әрекетін ұйымдастыру арқылы (ойын, қимыл, танымдық,</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шығармашылық,</a:t>
            </a:r>
            <a:r>
              <a:rPr lang="kk-KZ" sz="2400" b="1" spc="-10"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зерттеу,</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еңбек, дербес)</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балаларды</a:t>
            </a:r>
            <a:r>
              <a:rPr lang="kk-KZ" sz="2400" b="1" u="sng" spc="-5"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дамыту</a:t>
            </a:r>
            <a:endParaRPr lang="ru-RU" sz="2400" b="1" u="sng" dirty="0">
              <a:solidFill>
                <a:srgbClr val="FF0000"/>
              </a:solidFill>
            </a:endParaRPr>
          </a:p>
        </p:txBody>
      </p:sp>
      <p:pic>
        <p:nvPicPr>
          <p:cNvPr id="4" name="Picture 2" descr="Педагогам © Отдел по образованию Лиозненского районного исполнительного  комитета">
            <a:extLst>
              <a:ext uri="{FF2B5EF4-FFF2-40B4-BE49-F238E27FC236}">
                <a16:creationId xmlns:a16="http://schemas.microsoft.com/office/drawing/2014/main" id="{5AF05E67-1E06-5175-3E02-F470106EF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286" y="2037523"/>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4D88105-16DB-AB03-F763-9D1962012B8D}"/>
              </a:ext>
            </a:extLst>
          </p:cNvPr>
          <p:cNvSpPr>
            <a:spLocks noGrp="1"/>
          </p:cNvSpPr>
          <p:nvPr>
            <p:ph idx="1"/>
          </p:nvPr>
        </p:nvSpPr>
        <p:spPr>
          <a:xfrm>
            <a:off x="628650" y="332656"/>
            <a:ext cx="7886700" cy="6048672"/>
          </a:xfrm>
        </p:spPr>
        <p:txBody>
          <a:bodyPr>
            <a:normAutofit lnSpcReduction="10000"/>
          </a:bodyPr>
          <a:lstStyle/>
          <a:p>
            <a:r>
              <a:rPr lang="kk-KZ" sz="2400" b="1" i="1" dirty="0">
                <a:solidFill>
                  <a:srgbClr val="0070C0"/>
                </a:solidFill>
                <a:effectLst/>
                <a:latin typeface="Times New Roman" panose="02020603050405020304" pitchFamily="18" charset="0"/>
                <a:ea typeface="Times New Roman" panose="02020603050405020304" pitchFamily="18" charset="0"/>
              </a:rPr>
              <a:t>Ұйымдастырылған іс-әрекет </a:t>
            </a:r>
            <a:endParaRPr lang="kk-KZ" sz="2400" b="1" i="1" dirty="0">
              <a:solidFill>
                <a:srgbClr val="0070C0"/>
              </a:solidFill>
              <a:latin typeface="Times New Roman" panose="02020603050405020304" pitchFamily="18" charset="0"/>
              <a:ea typeface="Times New Roman" panose="02020603050405020304" pitchFamily="18" charset="0"/>
            </a:endParaRPr>
          </a:p>
          <a:p>
            <a:pPr marL="0" indent="0">
              <a:buNone/>
            </a:pPr>
            <a:r>
              <a:rPr lang="kk-KZ" sz="2400" dirty="0">
                <a:effectLst/>
                <a:latin typeface="Times New Roman" panose="02020603050405020304" pitchFamily="18" charset="0"/>
                <a:ea typeface="Times New Roman" panose="02020603050405020304" pitchFamily="18" charset="0"/>
              </a:rPr>
              <a:t>Мектепке дейінгі тәрбие мен оқытудың</a:t>
            </a:r>
            <a:r>
              <a:rPr lang="kk-KZ" sz="2400" spc="5" dirty="0">
                <a:effectLst/>
                <a:latin typeface="Times New Roman" panose="02020603050405020304" pitchFamily="18" charset="0"/>
                <a:ea typeface="Times New Roman" panose="02020603050405020304" pitchFamily="18" charset="0"/>
              </a:rPr>
              <a:t> </a:t>
            </a:r>
            <a:r>
              <a:rPr lang="kk-KZ" sz="2400" spc="-5" dirty="0">
                <a:effectLst/>
                <a:latin typeface="Times New Roman" panose="02020603050405020304" pitchFamily="18" charset="0"/>
                <a:ea typeface="Times New Roman" panose="02020603050405020304" pitchFamily="18" charset="0"/>
              </a:rPr>
              <a:t>үлгілік</a:t>
            </a:r>
            <a:r>
              <a:rPr lang="kk-KZ" sz="2400" spc="-95" dirty="0">
                <a:effectLst/>
                <a:latin typeface="Times New Roman" panose="02020603050405020304" pitchFamily="18" charset="0"/>
                <a:ea typeface="Times New Roman" panose="02020603050405020304" pitchFamily="18" charset="0"/>
              </a:rPr>
              <a:t> </a:t>
            </a:r>
            <a:r>
              <a:rPr lang="kk-KZ" sz="2400" spc="-5" dirty="0">
                <a:effectLst/>
                <a:latin typeface="Times New Roman" panose="02020603050405020304" pitchFamily="18" charset="0"/>
                <a:ea typeface="Times New Roman" panose="02020603050405020304" pitchFamily="18" charset="0"/>
              </a:rPr>
              <a:t>оқу</a:t>
            </a:r>
            <a:r>
              <a:rPr lang="kk-KZ" sz="2400" spc="-95" dirty="0">
                <a:effectLst/>
                <a:latin typeface="Times New Roman" panose="02020603050405020304" pitchFamily="18" charset="0"/>
                <a:ea typeface="Times New Roman" panose="02020603050405020304" pitchFamily="18" charset="0"/>
              </a:rPr>
              <a:t> </a:t>
            </a:r>
            <a:r>
              <a:rPr lang="kk-KZ" sz="2400" spc="-5" dirty="0">
                <a:effectLst/>
                <a:latin typeface="Times New Roman" panose="02020603050405020304" pitchFamily="18" charset="0"/>
                <a:ea typeface="Times New Roman" panose="02020603050405020304" pitchFamily="18" charset="0"/>
              </a:rPr>
              <a:t>бағдарламасының</a:t>
            </a:r>
            <a:r>
              <a:rPr lang="kk-KZ" sz="2400" spc="-9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мазмұнын,</a:t>
            </a:r>
            <a:r>
              <a:rPr lang="kk-KZ" sz="2400" spc="-10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соның</a:t>
            </a:r>
            <a:r>
              <a:rPr lang="kk-KZ" sz="2400" spc="-10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ішінде</a:t>
            </a:r>
            <a:r>
              <a:rPr lang="kk-KZ" sz="2400" spc="-9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мектепке</a:t>
            </a:r>
            <a:r>
              <a:rPr lang="kk-KZ" sz="2400" spc="-8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дейінгі</a:t>
            </a:r>
            <a:r>
              <a:rPr lang="kk-KZ" sz="2400" spc="-9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ұйымның</a:t>
            </a:r>
            <a:r>
              <a:rPr lang="kk-KZ" sz="2400" spc="-34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жұмыс</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бағытын</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ескере</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отырып,</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балаларды</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қазақ</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халқының</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ұлттық</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құндылықтарына, отбасылық құндылықтарға, патриоттық сезімге, Отанға</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деген сүйіспеншілікке, мәдени-әлеуметттік нормаларға баулу, қауіпсіз мінез-</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құлық қағидаларын қалыптастыру бойынша міндеттерді іске асыру үшін күні</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бойы</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педагогтің</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ойын</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түріндегі</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түрлі</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балалар</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әрекеті</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(ойын,</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қимыл,</a:t>
            </a:r>
            <a:r>
              <a:rPr lang="kk-KZ" sz="2400" spc="5" dirty="0">
                <a:effectLst/>
                <a:latin typeface="Times New Roman" panose="02020603050405020304" pitchFamily="18" charset="0"/>
                <a:ea typeface="Times New Roman" panose="02020603050405020304" pitchFamily="18" charset="0"/>
              </a:rPr>
              <a:t> </a:t>
            </a:r>
            <a:r>
              <a:rPr lang="kk-KZ" sz="2400" spc="-5" dirty="0">
                <a:effectLst/>
                <a:latin typeface="Times New Roman" panose="02020603050405020304" pitchFamily="18" charset="0"/>
                <a:ea typeface="Times New Roman" panose="02020603050405020304" pitchFamily="18" charset="0"/>
              </a:rPr>
              <a:t>танымдық,</a:t>
            </a:r>
            <a:r>
              <a:rPr lang="kk-KZ" sz="2400" spc="-75" dirty="0">
                <a:effectLst/>
                <a:latin typeface="Times New Roman" panose="02020603050405020304" pitchFamily="18" charset="0"/>
                <a:ea typeface="Times New Roman" panose="02020603050405020304" pitchFamily="18" charset="0"/>
              </a:rPr>
              <a:t> </a:t>
            </a:r>
            <a:r>
              <a:rPr lang="kk-KZ" sz="2400" spc="-5" dirty="0">
                <a:effectLst/>
                <a:latin typeface="Times New Roman" panose="02020603050405020304" pitchFamily="18" charset="0"/>
                <a:ea typeface="Times New Roman" panose="02020603050405020304" pitchFamily="18" charset="0"/>
              </a:rPr>
              <a:t>шығармашылық,</a:t>
            </a:r>
            <a:r>
              <a:rPr lang="kk-KZ" sz="2400" spc="-7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зерттеу,</a:t>
            </a:r>
            <a:r>
              <a:rPr lang="kk-KZ" sz="2400" spc="-6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еңбек,</a:t>
            </a:r>
            <a:r>
              <a:rPr lang="kk-KZ" sz="2400" spc="-7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дербес)</a:t>
            </a:r>
            <a:r>
              <a:rPr lang="kk-KZ" sz="2400" spc="-8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арқылы</a:t>
            </a:r>
            <a:r>
              <a:rPr lang="kk-KZ" sz="2400" spc="-7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ұйымдастыратын</a:t>
            </a:r>
            <a:r>
              <a:rPr lang="kk-KZ" sz="2400" spc="-34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іс-әрекет.</a:t>
            </a:r>
            <a:endParaRPr lang="ru-RU" sz="2400" dirty="0">
              <a:effectLst/>
              <a:latin typeface="Times New Roman" panose="02020603050405020304" pitchFamily="18" charset="0"/>
              <a:ea typeface="Times New Roman" panose="02020603050405020304" pitchFamily="18" charset="0"/>
            </a:endParaRPr>
          </a:p>
          <a:p>
            <a:endParaRPr lang="kk-KZ" sz="2400" dirty="0">
              <a:effectLst/>
              <a:latin typeface="Times New Roman" panose="02020603050405020304" pitchFamily="18" charset="0"/>
              <a:ea typeface="Times New Roman" panose="02020603050405020304" pitchFamily="18" charset="0"/>
            </a:endParaRPr>
          </a:p>
          <a:p>
            <a:pPr algn="ctr"/>
            <a:r>
              <a:rPr lang="kk-KZ" sz="2400" b="1" dirty="0">
                <a:solidFill>
                  <a:srgbClr val="FF0000"/>
                </a:solidFill>
                <a:effectLst/>
                <a:latin typeface="Times New Roman" panose="02020603050405020304" pitchFamily="18" charset="0"/>
                <a:ea typeface="Times New Roman" panose="02020603050405020304" pitchFamily="18" charset="0"/>
              </a:rPr>
              <a:t>Стандарт</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талаптарына</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сәйкес</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әзірленген</a:t>
            </a:r>
          </a:p>
          <a:p>
            <a:pPr marL="0" indent="0" algn="ctr">
              <a:buNone/>
            </a:pP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Үлгілік</a:t>
            </a:r>
            <a:r>
              <a:rPr lang="kk-KZ" sz="2400" b="1" u="sng" spc="5"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оқу</a:t>
            </a:r>
            <a:r>
              <a:rPr lang="kk-KZ" sz="2400" b="1" u="sng" spc="5" dirty="0">
                <a:solidFill>
                  <a:srgbClr val="FF0000"/>
                </a:solidFill>
                <a:effectLst/>
                <a:latin typeface="Times New Roman" panose="02020603050405020304" pitchFamily="18" charset="0"/>
                <a:ea typeface="Times New Roman" panose="02020603050405020304" pitchFamily="18" charset="0"/>
              </a:rPr>
              <a:t> </a:t>
            </a:r>
            <a:r>
              <a:rPr lang="kk-KZ" sz="2400" b="1" u="sng" dirty="0">
                <a:solidFill>
                  <a:srgbClr val="FF0000"/>
                </a:solidFill>
                <a:effectLst/>
                <a:latin typeface="Times New Roman" panose="02020603050405020304" pitchFamily="18" charset="0"/>
                <a:ea typeface="Times New Roman" panose="02020603050405020304" pitchFamily="18" charset="0"/>
              </a:rPr>
              <a:t>жоспарларында</a:t>
            </a:r>
            <a:r>
              <a:rPr lang="kk-KZ" sz="2400" b="1" u="sng" spc="5" dirty="0">
                <a:solidFill>
                  <a:srgbClr val="FF0000"/>
                </a:solidFill>
                <a:effectLst/>
                <a:latin typeface="Times New Roman" panose="02020603050405020304" pitchFamily="18" charset="0"/>
                <a:ea typeface="Times New Roman" panose="02020603050405020304" pitchFamily="18" charset="0"/>
              </a:rPr>
              <a:t> </a:t>
            </a:r>
          </a:p>
          <a:p>
            <a:pPr marL="0" indent="0" algn="ctr">
              <a:buNone/>
            </a:pPr>
            <a:r>
              <a:rPr lang="kk-KZ" sz="2400" b="1" dirty="0">
                <a:solidFill>
                  <a:srgbClr val="FF0000"/>
                </a:solidFill>
                <a:effectLst/>
                <a:latin typeface="Times New Roman" panose="02020603050405020304" pitchFamily="18" charset="0"/>
                <a:ea typeface="Times New Roman" panose="02020603050405020304" pitchFamily="18" charset="0"/>
              </a:rPr>
              <a:t>балалардың</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жас</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ерекшеліктеріне</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сәйкес</a:t>
            </a:r>
          </a:p>
          <a:p>
            <a:pPr marL="0" indent="0" algn="ctr">
              <a:buNone/>
            </a:pP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кіріктірілген</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ұйымдастырылған</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іс-</a:t>
            </a:r>
            <a:r>
              <a:rPr lang="kk-KZ" sz="2400" b="1" spc="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әрекеттер берілді</a:t>
            </a:r>
            <a:endParaRPr lang="ru-RU" sz="2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089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EB2CD8-7A2C-7250-9BAC-5A3B7CD2D5DE}"/>
              </a:ext>
            </a:extLst>
          </p:cNvPr>
          <p:cNvSpPr>
            <a:spLocks noGrp="1"/>
          </p:cNvSpPr>
          <p:nvPr>
            <p:ph type="title"/>
          </p:nvPr>
        </p:nvSpPr>
        <p:spPr>
          <a:xfrm>
            <a:off x="628650" y="227566"/>
            <a:ext cx="7886700" cy="758965"/>
          </a:xfrm>
        </p:spPr>
        <p:txBody>
          <a:bodyPr>
            <a:normAutofit/>
          </a:bodyPr>
          <a:lstStyle/>
          <a:p>
            <a:pPr marL="0" marR="0" lvl="0" indent="450850" algn="ctr" defTabSz="914400" rtl="0" eaLnBrk="0" fontAlgn="base" latinLnBrk="0" hangingPunct="0">
              <a:lnSpc>
                <a:spcPct val="100000"/>
              </a:lnSpc>
              <a:spcBef>
                <a:spcPct val="0"/>
              </a:spcBef>
              <a:spcAft>
                <a:spcPct val="0"/>
              </a:spcAft>
              <a:tabLst/>
            </a:pPr>
            <a:r>
              <a:rPr kumimoji="0" lang="kk-KZ" altLang="zh-CN"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Мектеп жасына дейінгі балаларға арналған мектепке дейінгі тәрбие мен оқытудың</a:t>
            </a:r>
            <a:r>
              <a:rPr lang="ru-RU" altLang="zh-CN" sz="1600" dirty="0">
                <a:latin typeface="Arial" panose="020B0604020202020204" pitchFamily="34" charset="0"/>
                <a:ea typeface="Times New Roman" panose="02020603050405020304" pitchFamily="18" charset="0"/>
              </a:rPr>
              <a:t>  </a:t>
            </a:r>
            <a:r>
              <a:rPr kumimoji="0" lang="kk-KZ" altLang="zh-CN"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үлгілік оқу жоспары </a:t>
            </a:r>
            <a:endParaRPr lang="ru-RU" sz="1600" dirty="0"/>
          </a:p>
        </p:txBody>
      </p:sp>
      <p:graphicFrame>
        <p:nvGraphicFramePr>
          <p:cNvPr id="4" name="Таблица 3">
            <a:extLst>
              <a:ext uri="{FF2B5EF4-FFF2-40B4-BE49-F238E27FC236}">
                <a16:creationId xmlns:a16="http://schemas.microsoft.com/office/drawing/2014/main" id="{00B07879-8CB1-1EE4-1D98-599AC92CB2F4}"/>
              </a:ext>
            </a:extLst>
          </p:cNvPr>
          <p:cNvGraphicFramePr>
            <a:graphicFrameLocks noGrp="1"/>
          </p:cNvGraphicFramePr>
          <p:nvPr>
            <p:extLst>
              <p:ext uri="{D42A27DB-BD31-4B8C-83A1-F6EECF244321}">
                <p14:modId xmlns:p14="http://schemas.microsoft.com/office/powerpoint/2010/main" val="992716514"/>
              </p:ext>
            </p:extLst>
          </p:nvPr>
        </p:nvGraphicFramePr>
        <p:xfrm>
          <a:off x="395536" y="961385"/>
          <a:ext cx="8575349" cy="5712149"/>
        </p:xfrm>
        <a:graphic>
          <a:graphicData uri="http://schemas.openxmlformats.org/drawingml/2006/table">
            <a:tbl>
              <a:tblPr firstRow="1" firstCol="1" bandRow="1">
                <a:tableStyleId>{5C22544A-7EE6-4342-B048-85BDC9FD1C3A}</a:tableStyleId>
              </a:tblPr>
              <a:tblGrid>
                <a:gridCol w="310049">
                  <a:extLst>
                    <a:ext uri="{9D8B030D-6E8A-4147-A177-3AD203B41FA5}">
                      <a16:colId xmlns:a16="http://schemas.microsoft.com/office/drawing/2014/main" val="3201029417"/>
                    </a:ext>
                  </a:extLst>
                </a:gridCol>
                <a:gridCol w="2199024">
                  <a:extLst>
                    <a:ext uri="{9D8B030D-6E8A-4147-A177-3AD203B41FA5}">
                      <a16:colId xmlns:a16="http://schemas.microsoft.com/office/drawing/2014/main" val="179377796"/>
                    </a:ext>
                  </a:extLst>
                </a:gridCol>
                <a:gridCol w="1895711">
                  <a:extLst>
                    <a:ext uri="{9D8B030D-6E8A-4147-A177-3AD203B41FA5}">
                      <a16:colId xmlns:a16="http://schemas.microsoft.com/office/drawing/2014/main" val="1830653303"/>
                    </a:ext>
                  </a:extLst>
                </a:gridCol>
                <a:gridCol w="2047368">
                  <a:extLst>
                    <a:ext uri="{9D8B030D-6E8A-4147-A177-3AD203B41FA5}">
                      <a16:colId xmlns:a16="http://schemas.microsoft.com/office/drawing/2014/main" val="1400392239"/>
                    </a:ext>
                  </a:extLst>
                </a:gridCol>
                <a:gridCol w="2123197">
                  <a:extLst>
                    <a:ext uri="{9D8B030D-6E8A-4147-A177-3AD203B41FA5}">
                      <a16:colId xmlns:a16="http://schemas.microsoft.com/office/drawing/2014/main" val="983401835"/>
                    </a:ext>
                  </a:extLst>
                </a:gridCol>
              </a:tblGrid>
              <a:tr h="140444">
                <a:tc rowSpan="2">
                  <a:txBody>
                    <a:bodyPr/>
                    <a:lstStyle/>
                    <a:p>
                      <a:pPr marL="12700" algn="ctr">
                        <a:lnSpc>
                          <a:spcPct val="115000"/>
                        </a:lnSpc>
                        <a:spcAft>
                          <a:spcPts val="100"/>
                        </a:spcAft>
                      </a:pPr>
                      <a:r>
                        <a:rPr lang="en-US" sz="1400" dirty="0">
                          <a:effectLst/>
                        </a:rPr>
                        <a:t>№ </a:t>
                      </a:r>
                      <a:r>
                        <a:rPr lang="kk-KZ" sz="1400" dirty="0">
                          <a:effectLst/>
                        </a:rPr>
                        <a:t>р/с</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nchor="ctr"/>
                </a:tc>
                <a:tc rowSpan="2">
                  <a:txBody>
                    <a:bodyPr/>
                    <a:lstStyle/>
                    <a:p>
                      <a:r>
                        <a:rPr lang="kk-KZ" sz="1400" kern="1200" spc="10" dirty="0">
                          <a:effectLst/>
                        </a:rPr>
                        <a:t>*Ұйымдастырылған іс-әрекет </a:t>
                      </a:r>
                      <a:endParaRPr lang="ru-RU" sz="1400" dirty="0"/>
                    </a:p>
                  </a:txBody>
                  <a:tcPr marL="32546" marR="32546" marT="0" marB="0" anchor="ctr"/>
                </a:tc>
                <a:tc gridSpan="3">
                  <a:txBody>
                    <a:bodyPr/>
                    <a:lstStyle/>
                    <a:p>
                      <a:pPr indent="36830" algn="ctr">
                        <a:lnSpc>
                          <a:spcPct val="105000"/>
                        </a:lnSpc>
                      </a:pPr>
                      <a:r>
                        <a:rPr lang="kk-KZ" sz="600" kern="1200">
                          <a:effectLst/>
                        </a:rPr>
                        <a:t>Жас топтары</a:t>
                      </a:r>
                      <a:endParaRPr lang="ru-RU" sz="6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66974021"/>
                  </a:ext>
                </a:extLst>
              </a:tr>
              <a:tr h="958352">
                <a:tc vMerge="1">
                  <a:txBody>
                    <a:bodyPr/>
                    <a:lstStyle/>
                    <a:p>
                      <a:endParaRPr lang="ru-RU"/>
                    </a:p>
                  </a:txBody>
                  <a:tcPr/>
                </a:tc>
                <a:tc vMerge="1">
                  <a:txBody>
                    <a:bodyPr/>
                    <a:lstStyle/>
                    <a:p>
                      <a:endParaRPr lang="ru-RU"/>
                    </a:p>
                  </a:txBody>
                  <a:tcPr/>
                </a:tc>
                <a:tc>
                  <a:txBody>
                    <a:bodyPr/>
                    <a:lstStyle/>
                    <a:p>
                      <a:pPr indent="36830" algn="ctr">
                        <a:lnSpc>
                          <a:spcPct val="105000"/>
                        </a:lnSpc>
                      </a:pPr>
                      <a:r>
                        <a:rPr lang="kk-KZ" sz="1400" kern="1200" dirty="0">
                          <a:effectLst/>
                        </a:rPr>
                        <a:t>орта жас тобы </a:t>
                      </a:r>
                      <a:endParaRPr lang="ru-RU" sz="1400" dirty="0">
                        <a:effectLst/>
                      </a:endParaRPr>
                    </a:p>
                    <a:p>
                      <a:pPr indent="36830" algn="ctr">
                        <a:lnSpc>
                          <a:spcPct val="105000"/>
                        </a:lnSpc>
                      </a:pPr>
                      <a:r>
                        <a:rPr lang="kk-KZ" sz="1400" kern="1200" dirty="0">
                          <a:effectLst/>
                        </a:rPr>
                        <a:t>(3 жастан бастап )</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indent="36830" algn="ctr">
                        <a:lnSpc>
                          <a:spcPct val="105000"/>
                        </a:lnSpc>
                      </a:pPr>
                      <a:r>
                        <a:rPr lang="kk-KZ" sz="1400" kern="1200" dirty="0">
                          <a:effectLst/>
                        </a:rPr>
                        <a:t>ересек жас  тобы (4жастан бастап)</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indent="36830" algn="ctr">
                        <a:lnSpc>
                          <a:spcPct val="105000"/>
                        </a:lnSpc>
                      </a:pPr>
                      <a:r>
                        <a:rPr lang="kk-KZ" sz="1400" kern="1200">
                          <a:effectLst/>
                        </a:rPr>
                        <a:t>мектепалды даярлық тобы/сыныбы</a:t>
                      </a:r>
                      <a:endParaRPr lang="ru-RU" sz="1400">
                        <a:effectLst/>
                      </a:endParaRPr>
                    </a:p>
                    <a:p>
                      <a:pPr indent="36830" algn="ctr">
                        <a:lnSpc>
                          <a:spcPct val="105000"/>
                        </a:lnSpc>
                      </a:pPr>
                      <a:r>
                        <a:rPr lang="kk-KZ" sz="1400" kern="1200">
                          <a:effectLst/>
                        </a:rPr>
                        <a:t> (5 жастан бастап)</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1688440542"/>
                  </a:ext>
                </a:extLst>
              </a:tr>
              <a:tr h="422111">
                <a:tc rowSpan="2">
                  <a:txBody>
                    <a:bodyPr/>
                    <a:lstStyle/>
                    <a:p>
                      <a:pPr marL="12700" algn="ctr">
                        <a:lnSpc>
                          <a:spcPct val="115000"/>
                        </a:lnSpc>
                        <a:spcAft>
                          <a:spcPts val="100"/>
                        </a:spcAft>
                      </a:pPr>
                      <a:r>
                        <a:rPr lang="en-US" sz="1400">
                          <a:effectLst/>
                        </a:rPr>
                        <a:t>1</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64135" marR="109855" algn="just">
                        <a:lnSpc>
                          <a:spcPct val="105000"/>
                        </a:lnSpc>
                        <a:spcAft>
                          <a:spcPts val="0"/>
                        </a:spcAft>
                      </a:pPr>
                      <a:r>
                        <a:rPr lang="kk-KZ" sz="1400" kern="1200">
                          <a:effectLst/>
                        </a:rPr>
                        <a:t>Дене шынықтыру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80010" marR="116840" algn="ctr">
                        <a:lnSpc>
                          <a:spcPct val="105000"/>
                        </a:lnSpc>
                        <a:spcAft>
                          <a:spcPts val="0"/>
                        </a:spcAft>
                      </a:pPr>
                      <a:r>
                        <a:rPr lang="kk-KZ" sz="1400" dirty="0">
                          <a:effectLst/>
                        </a:rPr>
                        <a:t>аптасына үш рет </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kk-KZ" sz="1400" dirty="0">
                          <a:effectLst/>
                        </a:rPr>
                        <a:t>аптасына үш рет </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5000"/>
                        </a:lnSpc>
                        <a:spcAft>
                          <a:spcPts val="0"/>
                        </a:spcAft>
                      </a:pPr>
                      <a:r>
                        <a:rPr lang="kk-KZ" sz="1400">
                          <a:effectLst/>
                        </a:rPr>
                        <a:t>аптасына үш рет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387239823"/>
                  </a:ext>
                </a:extLst>
              </a:tr>
              <a:tr h="314863">
                <a:tc vMerge="1">
                  <a:txBody>
                    <a:bodyPr/>
                    <a:lstStyle/>
                    <a:p>
                      <a:endParaRPr lang="ru-RU"/>
                    </a:p>
                  </a:txBody>
                  <a:tcPr/>
                </a:tc>
                <a:tc>
                  <a:txBody>
                    <a:bodyPr/>
                    <a:lstStyle/>
                    <a:p>
                      <a:pPr marL="64135" marR="109855" algn="just">
                        <a:lnSpc>
                          <a:spcPct val="105000"/>
                        </a:lnSpc>
                        <a:spcAft>
                          <a:spcPts val="0"/>
                        </a:spcAft>
                      </a:pPr>
                      <a:r>
                        <a:rPr lang="kk-KZ" sz="1400" kern="1200">
                          <a:effectLst/>
                        </a:rPr>
                        <a:t>Дене шынықтыру **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2480927555"/>
                  </a:ext>
                </a:extLst>
              </a:tr>
              <a:tr h="432552">
                <a:tc rowSpan="3">
                  <a:txBody>
                    <a:bodyPr/>
                    <a:lstStyle/>
                    <a:p>
                      <a:pPr marL="12700" algn="ctr">
                        <a:lnSpc>
                          <a:spcPct val="115000"/>
                        </a:lnSpc>
                        <a:spcAft>
                          <a:spcPts val="100"/>
                        </a:spcAft>
                      </a:pPr>
                      <a:r>
                        <a:rPr lang="en-US" sz="1400">
                          <a:effectLst/>
                        </a:rPr>
                        <a:t>2</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64135" marR="109855" algn="just">
                        <a:lnSpc>
                          <a:spcPct val="105000"/>
                        </a:lnSpc>
                        <a:spcAft>
                          <a:spcPts val="0"/>
                        </a:spcAft>
                      </a:pPr>
                      <a:r>
                        <a:rPr lang="ru-RU" sz="1400" kern="1200" dirty="0" err="1">
                          <a:effectLst/>
                        </a:rPr>
                        <a:t>Сөйлеуді</a:t>
                      </a:r>
                      <a:r>
                        <a:rPr lang="ru-RU" sz="1400" kern="1200" dirty="0">
                          <a:effectLst/>
                        </a:rPr>
                        <a:t> </a:t>
                      </a:r>
                      <a:r>
                        <a:rPr lang="ru-RU" sz="1400" kern="1200" dirty="0" err="1">
                          <a:effectLst/>
                        </a:rPr>
                        <a:t>дамыту</a:t>
                      </a:r>
                      <a:r>
                        <a:rPr lang="en-US" sz="1400" kern="1200" dirty="0">
                          <a:effectLst/>
                        </a:rPr>
                        <a:t>  </a:t>
                      </a:r>
                      <a:r>
                        <a:rPr lang="ru-RU" sz="1400" kern="1200" dirty="0" err="1">
                          <a:effectLst/>
                        </a:rPr>
                        <a:t>және</a:t>
                      </a:r>
                      <a:r>
                        <a:rPr lang="ru-RU" sz="1400" kern="1200" dirty="0">
                          <a:effectLst/>
                        </a:rPr>
                        <a:t> </a:t>
                      </a:r>
                      <a:r>
                        <a:rPr lang="ru-RU" sz="1400" kern="1200" dirty="0" err="1">
                          <a:effectLst/>
                        </a:rPr>
                        <a:t>көркем</a:t>
                      </a:r>
                      <a:r>
                        <a:rPr lang="ru-RU" sz="1400" kern="1200" dirty="0">
                          <a:effectLst/>
                        </a:rPr>
                        <a:t> </a:t>
                      </a:r>
                      <a:r>
                        <a:rPr lang="ru-RU" sz="1400" kern="1200" dirty="0" err="1">
                          <a:effectLst/>
                        </a:rPr>
                        <a:t>әдебиет</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931212540"/>
                  </a:ext>
                </a:extLst>
              </a:tr>
              <a:tr h="422111">
                <a:tc vMerge="1">
                  <a:txBody>
                    <a:bodyPr/>
                    <a:lstStyle/>
                    <a:p>
                      <a:endParaRPr lang="ru-RU"/>
                    </a:p>
                  </a:txBody>
                  <a:tcPr/>
                </a:tc>
                <a:tc>
                  <a:txBody>
                    <a:bodyPr/>
                    <a:lstStyle/>
                    <a:p>
                      <a:pPr marL="64135" marR="109855" algn="just">
                        <a:lnSpc>
                          <a:spcPct val="105000"/>
                        </a:lnSpc>
                        <a:spcAft>
                          <a:spcPts val="0"/>
                        </a:spcAft>
                      </a:pPr>
                      <a:r>
                        <a:rPr lang="kk-KZ" sz="1400" kern="1200">
                          <a:effectLst/>
                        </a:rPr>
                        <a:t>Қазақ тілі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kk-KZ" sz="1400">
                          <a:effectLst/>
                        </a:rPr>
                        <a:t>аптасына бір рет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kk-KZ" sz="1400">
                          <a:effectLst/>
                        </a:rPr>
                        <a:t>аптасына бір рет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5000"/>
                        </a:lnSpc>
                        <a:spcAft>
                          <a:spcPts val="0"/>
                        </a:spcAft>
                      </a:pPr>
                      <a:r>
                        <a:rPr lang="kk-KZ" sz="1400" dirty="0">
                          <a:effectLst/>
                        </a:rPr>
                        <a:t>аптасына екі рет </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3707711917"/>
                  </a:ext>
                </a:extLst>
              </a:tr>
              <a:tr h="314863">
                <a:tc vMerge="1">
                  <a:txBody>
                    <a:bodyPr/>
                    <a:lstStyle/>
                    <a:p>
                      <a:endParaRPr lang="ru-RU"/>
                    </a:p>
                  </a:txBody>
                  <a:tcPr/>
                </a:tc>
                <a:tc>
                  <a:txBody>
                    <a:bodyPr/>
                    <a:lstStyle/>
                    <a:p>
                      <a:pPr marL="64135" marR="109855" algn="just">
                        <a:lnSpc>
                          <a:spcPct val="105000"/>
                        </a:lnSpc>
                        <a:spcAft>
                          <a:spcPts val="0"/>
                        </a:spcAft>
                      </a:pPr>
                      <a:r>
                        <a:rPr lang="kk-KZ" sz="1400" kern="1200">
                          <a:effectLst/>
                        </a:rPr>
                        <a:t>Қазақ тілі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2632212040"/>
                  </a:ext>
                </a:extLst>
              </a:tr>
              <a:tr h="422111">
                <a:tc>
                  <a:txBody>
                    <a:bodyPr/>
                    <a:lstStyle/>
                    <a:p>
                      <a:pPr marL="12700" algn="ctr">
                        <a:lnSpc>
                          <a:spcPct val="115000"/>
                        </a:lnSpc>
                        <a:spcAft>
                          <a:spcPts val="100"/>
                        </a:spcAft>
                      </a:pPr>
                      <a:r>
                        <a:rPr lang="kk-KZ" sz="1400">
                          <a:effectLst/>
                        </a:rPr>
                        <a:t>3</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64135" marR="109855" algn="just">
                        <a:lnSpc>
                          <a:spcPct val="105000"/>
                        </a:lnSpc>
                        <a:spcAft>
                          <a:spcPts val="0"/>
                        </a:spcAft>
                      </a:pPr>
                      <a:r>
                        <a:rPr lang="kk-KZ" sz="1400" kern="1200">
                          <a:effectLst/>
                        </a:rPr>
                        <a:t>Сауат ашу негіздері</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kk-KZ" sz="1400">
                          <a:effectLst/>
                        </a:rPr>
                        <a:t>-</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kk-KZ" sz="1400">
                          <a:effectLst/>
                        </a:rPr>
                        <a:t>-</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5000"/>
                        </a:lnSpc>
                        <a:spcAft>
                          <a:spcPts val="0"/>
                        </a:spcAft>
                      </a:pPr>
                      <a:r>
                        <a:rPr lang="kk-KZ" sz="1400" dirty="0">
                          <a:effectLst/>
                        </a:rPr>
                        <a:t>аптасына екі рет</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2363202526"/>
                  </a:ext>
                </a:extLst>
              </a:tr>
              <a:tr h="317700">
                <a:tc>
                  <a:txBody>
                    <a:bodyPr/>
                    <a:lstStyle/>
                    <a:p>
                      <a:pPr marL="12700" algn="ctr">
                        <a:lnSpc>
                          <a:spcPct val="115000"/>
                        </a:lnSpc>
                        <a:spcAft>
                          <a:spcPts val="100"/>
                        </a:spcAft>
                      </a:pPr>
                      <a:r>
                        <a:rPr lang="kk-KZ" sz="1400">
                          <a:effectLst/>
                        </a:rPr>
                        <a:t>4</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a:lnSpc>
                          <a:spcPct val="107000"/>
                        </a:lnSpc>
                      </a:pPr>
                      <a:r>
                        <a:rPr lang="kk-KZ" sz="1400" kern="1200">
                          <a:effectLst/>
                        </a:rPr>
                        <a:t>М</a:t>
                      </a:r>
                      <a:r>
                        <a:rPr lang="ru-RU" sz="1400" kern="1200">
                          <a:effectLst/>
                        </a:rPr>
                        <a:t>атематик</a:t>
                      </a:r>
                      <a:r>
                        <a:rPr lang="kk-KZ" sz="1400" kern="1200">
                          <a:effectLst/>
                        </a:rPr>
                        <a:t>а негіздері</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kk-KZ"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6000"/>
                        </a:lnSpc>
                        <a:spcAft>
                          <a:spcPts val="0"/>
                        </a:spcAft>
                      </a:pPr>
                      <a:r>
                        <a:rPr lang="kk-KZ"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6000"/>
                        </a:lnSpc>
                        <a:spcAft>
                          <a:spcPts val="0"/>
                        </a:spcAft>
                      </a:pPr>
                      <a:r>
                        <a:rPr lang="kk-KZ" sz="1400" dirty="0">
                          <a:effectLst/>
                        </a:rPr>
                        <a:t>күн 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2490370436"/>
                  </a:ext>
                </a:extLst>
              </a:tr>
              <a:tr h="317700">
                <a:tc>
                  <a:txBody>
                    <a:bodyPr/>
                    <a:lstStyle/>
                    <a:p>
                      <a:pPr marL="12700" algn="ctr">
                        <a:lnSpc>
                          <a:spcPct val="115000"/>
                        </a:lnSpc>
                        <a:spcAft>
                          <a:spcPts val="100"/>
                        </a:spcAft>
                      </a:pPr>
                      <a:r>
                        <a:rPr lang="kk-KZ" sz="1400">
                          <a:effectLst/>
                        </a:rPr>
                        <a:t>5</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64135" marR="109855" algn="just">
                        <a:lnSpc>
                          <a:spcPct val="105000"/>
                        </a:lnSpc>
                        <a:spcAft>
                          <a:spcPts val="0"/>
                        </a:spcAft>
                      </a:pPr>
                      <a:r>
                        <a:rPr lang="kk-KZ" sz="1400" kern="1200">
                          <a:effectLst/>
                        </a:rPr>
                        <a:t>Қоршаған ортамен танысу</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5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109855" marR="116840" algn="ctr">
                        <a:lnSpc>
                          <a:spcPct val="106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109855" marR="116840" algn="ctr">
                        <a:lnSpc>
                          <a:spcPct val="106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2160709696"/>
                  </a:ext>
                </a:extLst>
              </a:tr>
              <a:tr h="216810">
                <a:tc rowSpan="4">
                  <a:txBody>
                    <a:bodyPr/>
                    <a:lstStyle/>
                    <a:p>
                      <a:pPr marL="12700" algn="ctr">
                        <a:lnSpc>
                          <a:spcPct val="115000"/>
                        </a:lnSpc>
                        <a:spcAft>
                          <a:spcPts val="100"/>
                        </a:spcAft>
                      </a:pPr>
                      <a:r>
                        <a:rPr lang="kk-KZ" sz="1400">
                          <a:effectLst/>
                        </a:rPr>
                        <a:t>6</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algn="just">
                        <a:lnSpc>
                          <a:spcPct val="105000"/>
                        </a:lnSpc>
                      </a:pPr>
                      <a:r>
                        <a:rPr lang="kk-KZ" sz="1400" kern="1200">
                          <a:effectLst/>
                        </a:rPr>
                        <a:t>Сурет салу</a:t>
                      </a:r>
                      <a:endParaRPr lang="ru-RU" sz="1400">
                        <a:effectLst/>
                        <a:latin typeface="Calibri" panose="020F0502020204030204" pitchFamily="34" charset="0"/>
                        <a:ea typeface="Times New Roman" panose="02020603050405020304" pitchFamily="18" charset="0"/>
                        <a:cs typeface="Arial" panose="020B0604020202020204" pitchFamily="34" charset="0"/>
                      </a:endParaRPr>
                    </a:p>
                  </a:txBody>
                  <a:tcPr marL="4520" marR="4520" marT="4520" marB="4520"/>
                </a:tc>
                <a:tc rowSpan="4">
                  <a:txBody>
                    <a:bodyPr/>
                    <a:lstStyle/>
                    <a:p>
                      <a:pPr>
                        <a:lnSpc>
                          <a:spcPct val="107000"/>
                        </a:lnSpc>
                      </a:pPr>
                      <a:r>
                        <a:rPr lang="ru-RU" sz="1400">
                          <a:effectLst/>
                        </a:rPr>
                        <a:t> </a:t>
                      </a:r>
                    </a:p>
                    <a:p>
                      <a:pPr>
                        <a:lnSpc>
                          <a:spcPct val="107000"/>
                        </a:lnSpc>
                      </a:pPr>
                      <a:r>
                        <a:rPr lang="kk-KZ" sz="1400">
                          <a:effectLst/>
                        </a:rPr>
                        <a:t>       </a:t>
                      </a:r>
                      <a:r>
                        <a:rPr lang="ru-RU" sz="1400">
                          <a:effectLst/>
                        </a:rPr>
                        <a:t>күн сайын</a:t>
                      </a:r>
                    </a:p>
                    <a:p>
                      <a:pPr marL="109855" marR="116840" algn="ctr">
                        <a:lnSpc>
                          <a:spcPct val="105000"/>
                        </a:lnSpc>
                        <a:spcAft>
                          <a:spcPts val="0"/>
                        </a:spcAft>
                      </a:pPr>
                      <a:r>
                        <a:rPr lang="kk-KZ" sz="1400">
                          <a:effectLst/>
                        </a:rPr>
                        <a:t>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rowSpan="4">
                  <a:txBody>
                    <a:bodyPr/>
                    <a:lstStyle/>
                    <a:p>
                      <a:pPr marL="109855" marR="116840" algn="ctr">
                        <a:lnSpc>
                          <a:spcPct val="105000"/>
                        </a:lnSpc>
                        <a:spcAft>
                          <a:spcPts val="0"/>
                        </a:spcAft>
                      </a:pPr>
                      <a:r>
                        <a:rPr lang="kk-KZ" sz="1400" kern="1200">
                          <a:effectLst/>
                        </a:rPr>
                        <a:t> </a:t>
                      </a:r>
                      <a:endParaRPr lang="ru-RU" sz="1400">
                        <a:effectLst/>
                      </a:endParaRPr>
                    </a:p>
                    <a:p>
                      <a:pPr algn="ctr">
                        <a:lnSpc>
                          <a:spcPct val="107000"/>
                        </a:lnSpc>
                      </a:pPr>
                      <a:r>
                        <a:rPr lang="ru-RU" sz="1400">
                          <a:effectLst/>
                        </a:rPr>
                        <a:t>күн сайын</a:t>
                      </a:r>
                    </a:p>
                    <a:p>
                      <a:pPr marL="109855" marR="116840" algn="ctr">
                        <a:lnSpc>
                          <a:spcPct val="105000"/>
                        </a:lnSpc>
                        <a:spcAft>
                          <a:spcPts val="0"/>
                        </a:spcAft>
                      </a:pPr>
                      <a:r>
                        <a:rPr lang="kk-KZ" sz="1400" kern="1200">
                          <a:effectLst/>
                        </a:rPr>
                        <a:t>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rowSpan="4">
                  <a:txBody>
                    <a:bodyPr/>
                    <a:lstStyle/>
                    <a:p>
                      <a:pPr marL="109855" marR="116840" algn="ctr">
                        <a:lnSpc>
                          <a:spcPct val="105000"/>
                        </a:lnSpc>
                        <a:spcAft>
                          <a:spcPts val="0"/>
                        </a:spcAft>
                      </a:pPr>
                      <a:r>
                        <a:rPr lang="kk-KZ" sz="1400" kern="1200">
                          <a:effectLst/>
                        </a:rPr>
                        <a:t> </a:t>
                      </a:r>
                      <a:endParaRPr lang="ru-RU" sz="1400">
                        <a:effectLst/>
                      </a:endParaRPr>
                    </a:p>
                    <a:p>
                      <a:pPr algn="ctr">
                        <a:lnSpc>
                          <a:spcPct val="107000"/>
                        </a:lnSpc>
                      </a:pPr>
                      <a:r>
                        <a:rPr lang="ru-RU" sz="1400">
                          <a:effectLst/>
                        </a:rPr>
                        <a:t>күн сайын</a:t>
                      </a:r>
                    </a:p>
                    <a:p>
                      <a:pPr marL="109855" marR="116840" algn="ctr">
                        <a:lnSpc>
                          <a:spcPct val="105000"/>
                        </a:lnSpc>
                        <a:spcAft>
                          <a:spcPts val="0"/>
                        </a:spcAft>
                      </a:pPr>
                      <a:r>
                        <a:rPr lang="kk-KZ" sz="1400" kern="1200">
                          <a:effectLst/>
                        </a:rPr>
                        <a:t>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846465874"/>
                  </a:ext>
                </a:extLst>
              </a:tr>
              <a:tr h="216810">
                <a:tc vMerge="1">
                  <a:txBody>
                    <a:bodyPr/>
                    <a:lstStyle/>
                    <a:p>
                      <a:endParaRPr lang="ru-RU"/>
                    </a:p>
                  </a:txBody>
                  <a:tcPr/>
                </a:tc>
                <a:tc>
                  <a:txBody>
                    <a:bodyPr/>
                    <a:lstStyle/>
                    <a:p>
                      <a:pPr algn="just">
                        <a:lnSpc>
                          <a:spcPct val="105000"/>
                        </a:lnSpc>
                      </a:pPr>
                      <a:r>
                        <a:rPr lang="kk-KZ" sz="1400" kern="1200" dirty="0">
                          <a:effectLst/>
                        </a:rPr>
                        <a:t> Мүсіндеу</a:t>
                      </a:r>
                      <a:endParaRPr lang="ru-RU" sz="1400" dirty="0">
                        <a:effectLst/>
                        <a:latin typeface="Calibri" panose="020F0502020204030204" pitchFamily="34" charset="0"/>
                        <a:ea typeface="Times New Roman" panose="02020603050405020304" pitchFamily="18" charset="0"/>
                        <a:cs typeface="Arial" panose="020B0604020202020204" pitchFamily="34" charset="0"/>
                      </a:endParaRPr>
                    </a:p>
                  </a:txBody>
                  <a:tcPr marL="4520" marR="4520" marT="4520" marB="4520"/>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042511972"/>
                  </a:ext>
                </a:extLst>
              </a:tr>
              <a:tr h="216810">
                <a:tc vMerge="1">
                  <a:txBody>
                    <a:bodyPr/>
                    <a:lstStyle/>
                    <a:p>
                      <a:endParaRPr lang="ru-RU"/>
                    </a:p>
                  </a:txBody>
                  <a:tcPr/>
                </a:tc>
                <a:tc>
                  <a:txBody>
                    <a:bodyPr/>
                    <a:lstStyle/>
                    <a:p>
                      <a:pPr algn="just">
                        <a:lnSpc>
                          <a:spcPct val="105000"/>
                        </a:lnSpc>
                      </a:pPr>
                      <a:r>
                        <a:rPr lang="kk-KZ" sz="1400" kern="1200">
                          <a:effectLst/>
                        </a:rPr>
                        <a:t>Жапсыру</a:t>
                      </a:r>
                      <a:endParaRPr lang="ru-RU" sz="1400">
                        <a:effectLst/>
                        <a:latin typeface="Calibri" panose="020F0502020204030204" pitchFamily="34" charset="0"/>
                        <a:ea typeface="Times New Roman" panose="02020603050405020304" pitchFamily="18" charset="0"/>
                        <a:cs typeface="Arial" panose="020B0604020202020204" pitchFamily="34" charset="0"/>
                      </a:endParaRPr>
                    </a:p>
                  </a:txBody>
                  <a:tcPr marL="4520" marR="4520" marT="4520" marB="4520"/>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734947676"/>
                  </a:ext>
                </a:extLst>
              </a:tr>
              <a:tr h="218837">
                <a:tc vMerge="1">
                  <a:txBody>
                    <a:bodyPr/>
                    <a:lstStyle/>
                    <a:p>
                      <a:endParaRPr lang="ru-RU"/>
                    </a:p>
                  </a:txBody>
                  <a:tcPr/>
                </a:tc>
                <a:tc>
                  <a:txBody>
                    <a:bodyPr/>
                    <a:lstStyle/>
                    <a:p>
                      <a:pPr>
                        <a:lnSpc>
                          <a:spcPct val="107000"/>
                        </a:lnSpc>
                      </a:pPr>
                      <a:r>
                        <a:rPr lang="kk-KZ" sz="1400" kern="1200" dirty="0">
                          <a:effectLst/>
                        </a:rPr>
                        <a:t> Құрастыру </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675241632"/>
                  </a:ext>
                </a:extLst>
              </a:tr>
              <a:tr h="422111">
                <a:tc rowSpan="2">
                  <a:txBody>
                    <a:bodyPr/>
                    <a:lstStyle/>
                    <a:p>
                      <a:pPr marL="12700" algn="ctr">
                        <a:lnSpc>
                          <a:spcPct val="115000"/>
                        </a:lnSpc>
                        <a:spcAft>
                          <a:spcPts val="100"/>
                        </a:spcAft>
                      </a:pPr>
                      <a:r>
                        <a:rPr lang="kk-KZ" sz="1400">
                          <a:effectLst/>
                        </a:rPr>
                        <a:t>7</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64135" marR="109855" algn="just">
                        <a:lnSpc>
                          <a:spcPct val="105000"/>
                        </a:lnSpc>
                        <a:spcAft>
                          <a:spcPts val="0"/>
                        </a:spcAft>
                      </a:pPr>
                      <a:r>
                        <a:rPr lang="ru-RU" sz="1400" kern="1200">
                          <a:effectLst/>
                        </a:rPr>
                        <a:t>Музыка</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80010" marR="116840" algn="ctr">
                        <a:lnSpc>
                          <a:spcPct val="105000"/>
                        </a:lnSpc>
                        <a:spcAft>
                          <a:spcPts val="0"/>
                        </a:spcAft>
                      </a:pPr>
                      <a:r>
                        <a:rPr lang="kk-KZ" sz="1400">
                          <a:effectLst/>
                        </a:rPr>
                        <a:t>аптасына бір рет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80010" marR="116840" algn="ctr">
                        <a:lnSpc>
                          <a:spcPct val="105000"/>
                        </a:lnSpc>
                        <a:spcAft>
                          <a:spcPts val="0"/>
                        </a:spcAft>
                      </a:pPr>
                      <a:r>
                        <a:rPr lang="kk-KZ" sz="1400">
                          <a:effectLst/>
                        </a:rPr>
                        <a:t>аптасына екі рет </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80010" marR="116840" algn="ctr">
                        <a:lnSpc>
                          <a:spcPct val="105000"/>
                        </a:lnSpc>
                        <a:spcAft>
                          <a:spcPts val="0"/>
                        </a:spcAft>
                      </a:pPr>
                      <a:r>
                        <a:rPr lang="kk-KZ" sz="1400" dirty="0">
                          <a:effectLst/>
                        </a:rPr>
                        <a:t>аптасына екі рет </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4163094283"/>
                  </a:ext>
                </a:extLst>
              </a:tr>
              <a:tr h="314863">
                <a:tc vMerge="1">
                  <a:txBody>
                    <a:bodyPr/>
                    <a:lstStyle/>
                    <a:p>
                      <a:endParaRPr lang="ru-RU"/>
                    </a:p>
                  </a:txBody>
                  <a:tcPr/>
                </a:tc>
                <a:tc>
                  <a:txBody>
                    <a:bodyPr/>
                    <a:lstStyle/>
                    <a:p>
                      <a:pPr marL="64135" marR="109855" algn="just">
                        <a:lnSpc>
                          <a:spcPct val="105000"/>
                        </a:lnSpc>
                        <a:spcAft>
                          <a:spcPts val="0"/>
                        </a:spcAft>
                      </a:pPr>
                      <a:r>
                        <a:rPr lang="kk-KZ" sz="1400" kern="1200">
                          <a:effectLst/>
                        </a:rPr>
                        <a:t>Музыка </a:t>
                      </a:r>
                      <a:r>
                        <a:rPr lang="ru-RU" sz="1400" kern="1200">
                          <a:effectLst/>
                        </a:rPr>
                        <a:t>****</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80010" marR="116840" algn="ctr">
                        <a:lnSpc>
                          <a:spcPct val="105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20" marR="4520" marT="4520" marB="4520"/>
                </a:tc>
                <a:tc>
                  <a:txBody>
                    <a:bodyPr/>
                    <a:lstStyle/>
                    <a:p>
                      <a:pPr marL="80010" marR="116840" algn="ctr">
                        <a:lnSpc>
                          <a:spcPct val="105000"/>
                        </a:lnSpc>
                        <a:spcAft>
                          <a:spcPts val="0"/>
                        </a:spcAft>
                      </a:pPr>
                      <a:r>
                        <a:rPr lang="ru-RU" sz="1400">
                          <a:effectLst/>
                        </a:rPr>
                        <a:t>күн сайын</a:t>
                      </a:r>
                      <a:endParaRPr lang="ru-RU" sz="140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tc>
                  <a:txBody>
                    <a:bodyPr/>
                    <a:lstStyle/>
                    <a:p>
                      <a:pPr marL="80010" marR="116840" algn="ctr">
                        <a:lnSpc>
                          <a:spcPct val="105000"/>
                        </a:lnSpc>
                        <a:spcAft>
                          <a:spcPts val="0"/>
                        </a:spcAft>
                      </a:pPr>
                      <a:r>
                        <a:rPr lang="ru-RU" sz="1400" dirty="0" err="1">
                          <a:effectLst/>
                        </a:rPr>
                        <a:t>күн</a:t>
                      </a:r>
                      <a:r>
                        <a:rPr lang="ru-RU" sz="1400" dirty="0">
                          <a:effectLst/>
                        </a:rPr>
                        <a:t> </a:t>
                      </a:r>
                      <a:r>
                        <a:rPr lang="ru-RU" sz="1400" dirty="0" err="1">
                          <a:effectLst/>
                        </a:rPr>
                        <a:t>сайын</a:t>
                      </a:r>
                      <a:endParaRPr lang="ru-RU"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546" marR="32546" marT="0" marB="0"/>
                </a:tc>
                <a:extLst>
                  <a:ext uri="{0D108BD9-81ED-4DB2-BD59-A6C34878D82A}">
                    <a16:rowId xmlns:a16="http://schemas.microsoft.com/office/drawing/2014/main" val="1424830062"/>
                  </a:ext>
                </a:extLst>
              </a:tr>
            </a:tbl>
          </a:graphicData>
        </a:graphic>
      </p:graphicFrame>
    </p:spTree>
    <p:extLst>
      <p:ext uri="{BB962C8B-B14F-4D97-AF65-F5344CB8AC3E}">
        <p14:creationId xmlns:p14="http://schemas.microsoft.com/office/powerpoint/2010/main" val="331632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D41BF-7960-9371-0E4E-492E8CDBFA01}"/>
              </a:ext>
            </a:extLst>
          </p:cNvPr>
          <p:cNvSpPr>
            <a:spLocks noGrp="1"/>
          </p:cNvSpPr>
          <p:nvPr>
            <p:ph type="title"/>
          </p:nvPr>
        </p:nvSpPr>
        <p:spPr>
          <a:xfrm>
            <a:off x="628650" y="365126"/>
            <a:ext cx="7886700" cy="1460499"/>
          </a:xfrm>
        </p:spPr>
        <p:txBody>
          <a:bodyPr>
            <a:normAutofit/>
          </a:bodyPr>
          <a:lstStyle/>
          <a:p>
            <a:r>
              <a:rPr lang="kk-KZ" sz="3200" b="1" u="sng" dirty="0">
                <a:effectLst/>
                <a:latin typeface="Times New Roman" panose="02020603050405020304" pitchFamily="18" charset="0"/>
                <a:ea typeface="Times New Roman" panose="02020603050405020304" pitchFamily="18" charset="0"/>
              </a:rPr>
              <a:t>Физикалық</a:t>
            </a:r>
            <a:r>
              <a:rPr lang="kk-KZ" sz="3200" b="1" u="sng" spc="5" dirty="0">
                <a:effectLst/>
                <a:latin typeface="Times New Roman" panose="02020603050405020304" pitchFamily="18" charset="0"/>
                <a:ea typeface="Times New Roman" panose="02020603050405020304" pitchFamily="18" charset="0"/>
              </a:rPr>
              <a:t> </a:t>
            </a:r>
            <a:r>
              <a:rPr lang="kk-KZ" sz="3200" b="1" u="sng" dirty="0">
                <a:effectLst/>
                <a:latin typeface="Times New Roman" panose="02020603050405020304" pitchFamily="18" charset="0"/>
                <a:ea typeface="Times New Roman" panose="02020603050405020304" pitchFamily="18" charset="0"/>
              </a:rPr>
              <a:t>дамыту</a:t>
            </a:r>
            <a:r>
              <a:rPr lang="kk-KZ" sz="3200" b="1" u="sng" spc="5" dirty="0">
                <a:effectLst/>
                <a:latin typeface="Times New Roman" panose="02020603050405020304" pitchFamily="18" charset="0"/>
                <a:ea typeface="Times New Roman" panose="02020603050405020304" pitchFamily="18" charset="0"/>
              </a:rPr>
              <a:t> </a:t>
            </a:r>
            <a:br>
              <a:rPr lang="kk-KZ" sz="3200" b="1" u="sng" spc="5" dirty="0">
                <a:effectLst/>
                <a:latin typeface="Times New Roman" panose="02020603050405020304" pitchFamily="18" charset="0"/>
                <a:ea typeface="Times New Roman" panose="02020603050405020304" pitchFamily="18" charset="0"/>
              </a:rPr>
            </a:br>
            <a:r>
              <a:rPr lang="kk-KZ" sz="2000" b="1" dirty="0">
                <a:solidFill>
                  <a:srgbClr val="0070C0"/>
                </a:solidFill>
                <a:effectLst/>
                <a:latin typeface="Times New Roman" panose="02020603050405020304" pitchFamily="18" charset="0"/>
                <a:ea typeface="Times New Roman" panose="02020603050405020304" pitchFamily="18" charset="0"/>
              </a:rPr>
              <a:t>физикалық</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дені</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сау</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баланы</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тәрбиелеуді,</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өз</a:t>
            </a:r>
            <a:r>
              <a:rPr lang="kk-KZ" sz="2000" b="1" spc="-33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денсаулығына саналы түрде қарауды, салауатты өмір салты негіздерін, қауіпсіз</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өмір сүру</a:t>
            </a:r>
            <a:r>
              <a:rPr lang="kk-KZ" sz="2000" b="1" spc="-2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дағдыларын қалыптастыруды</a:t>
            </a:r>
            <a:r>
              <a:rPr lang="kk-KZ" sz="2000" b="1" spc="-1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қарастырады</a:t>
            </a:r>
            <a:endParaRPr lang="ru-RU" sz="2000" b="1" dirty="0">
              <a:solidFill>
                <a:srgbClr val="0070C0"/>
              </a:solidFill>
            </a:endParaRPr>
          </a:p>
        </p:txBody>
      </p:sp>
      <p:sp>
        <p:nvSpPr>
          <p:cNvPr id="3" name="Объект 2">
            <a:extLst>
              <a:ext uri="{FF2B5EF4-FFF2-40B4-BE49-F238E27FC236}">
                <a16:creationId xmlns:a16="http://schemas.microsoft.com/office/drawing/2014/main" id="{323949E9-1CBE-9958-E997-CAB299BC86C7}"/>
              </a:ext>
            </a:extLst>
          </p:cNvPr>
          <p:cNvSpPr>
            <a:spLocks noGrp="1"/>
          </p:cNvSpPr>
          <p:nvPr>
            <p:ph idx="1"/>
          </p:nvPr>
        </p:nvSpPr>
        <p:spPr/>
        <p:txBody>
          <a:bodyPr>
            <a:normAutofit/>
          </a:bodyPr>
          <a:lstStyle/>
          <a:p>
            <a:pPr marL="83820" marR="84455" indent="359410" algn="just">
              <a:spcBef>
                <a:spcPts val="10"/>
              </a:spcBef>
              <a:spcAft>
                <a:spcPts val="0"/>
              </a:spcAft>
            </a:pPr>
            <a:r>
              <a:rPr lang="kk-KZ" sz="2000" b="1" dirty="0">
                <a:solidFill>
                  <a:srgbClr val="FF0000"/>
                </a:solidFill>
                <a:effectLst/>
                <a:latin typeface="Times New Roman" panose="02020603050405020304" pitchFamily="18" charset="0"/>
                <a:ea typeface="Times New Roman" panose="02020603050405020304" pitchFamily="18" charset="0"/>
              </a:rPr>
              <a:t>«Дене</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шынықтыру»</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ұйымдастырылған</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іс-әрекеті</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аптасына</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үш</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рет</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дене</a:t>
            </a:r>
            <a:r>
              <a:rPr lang="kk-KZ" sz="2000" b="1" spc="-33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шынықтыру</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нұсқаушысымен</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мектепке</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дейінгі</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ұйымның</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кестесіне</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сәйкес</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жүргізіледі.</a:t>
            </a:r>
            <a:endParaRPr lang="ru-RU" sz="2000" b="1" dirty="0">
              <a:solidFill>
                <a:srgbClr val="FF0000"/>
              </a:solidFill>
              <a:effectLst/>
              <a:latin typeface="Times New Roman" panose="02020603050405020304" pitchFamily="18" charset="0"/>
              <a:ea typeface="Times New Roman" panose="02020603050405020304" pitchFamily="18" charset="0"/>
            </a:endParaRPr>
          </a:p>
          <a:p>
            <a:pPr marL="83820" marR="81280" indent="403860" algn="just"/>
            <a:r>
              <a:rPr lang="kk-KZ" sz="2000" dirty="0">
                <a:effectLst/>
                <a:latin typeface="Times New Roman" panose="02020603050405020304" pitchFamily="18" charset="0"/>
                <a:ea typeface="Times New Roman" panose="02020603050405020304" pitchFamily="18" charset="0"/>
              </a:rPr>
              <a:t>Балалардың</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жас</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ерекшеліктерін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ескере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отырып,</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күні</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бойы</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балалардың</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физикалық</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белсенділігіне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уақыт</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бөлінеді,</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ол</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қимыл</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белсенділігі,</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денешынықтыру-сауықтыру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шаралары</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(таңертеңгі</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жаттығу,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сергіту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сәті,</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шынықтыру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шаралары),</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мәдени-гигеналық</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дағдылар,</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ойын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әрекеті,</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дербес</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белсенді</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және</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т.б.</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әрекеттер</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арқылы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күн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тәртібіне</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сәйкес</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ұйымдастырылады.</a:t>
            </a:r>
            <a:endParaRPr lang="ru-RU" sz="2000" dirty="0">
              <a:effectLst/>
              <a:latin typeface="Times New Roman" panose="02020603050405020304" pitchFamily="18" charset="0"/>
              <a:ea typeface="Times New Roman" panose="02020603050405020304" pitchFamily="18" charset="0"/>
            </a:endParaRPr>
          </a:p>
          <a:p>
            <a:r>
              <a:rPr lang="kk-KZ" sz="2000" dirty="0">
                <a:effectLst/>
                <a:latin typeface="Times New Roman" panose="02020603050405020304" pitchFamily="18" charset="0"/>
                <a:ea typeface="Times New Roman" panose="02020603050405020304" pitchFamily="18" charset="0"/>
              </a:rPr>
              <a:t>Балалардың дене белсенділігін арттыру үшін қимылды ойындарға соның</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ішінде ұлттық қимылды ойындарға басымдық беру және балалардың дербес</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қимылды әрекетін таңертең, таңғы астан соң, серуен кездерінде, ұйқыдан соң</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өткізу</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ұсынылады.</a:t>
            </a:r>
            <a:endParaRPr lang="ru-RU" sz="20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32041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34346E-524F-D6E4-2B02-1D3A79D28D50}"/>
              </a:ext>
            </a:extLst>
          </p:cNvPr>
          <p:cNvSpPr>
            <a:spLocks noGrp="1"/>
          </p:cNvSpPr>
          <p:nvPr>
            <p:ph type="title"/>
          </p:nvPr>
        </p:nvSpPr>
        <p:spPr>
          <a:xfrm>
            <a:off x="702584" y="592034"/>
            <a:ext cx="7886700" cy="2232247"/>
          </a:xfrm>
        </p:spPr>
        <p:txBody>
          <a:bodyPr>
            <a:normAutofit fontScale="90000"/>
          </a:bodyPr>
          <a:lstStyle/>
          <a:p>
            <a:r>
              <a:rPr lang="kk-KZ" sz="3600" b="1" dirty="0">
                <a:effectLst/>
                <a:latin typeface="Times New Roman" panose="02020603050405020304" pitchFamily="18" charset="0"/>
                <a:ea typeface="Times New Roman" panose="02020603050405020304" pitchFamily="18" charset="0"/>
              </a:rPr>
              <a:t>Коммуникативтік</a:t>
            </a:r>
            <a:r>
              <a:rPr lang="kk-KZ" sz="3600" b="1" spc="5" dirty="0">
                <a:effectLst/>
                <a:latin typeface="Times New Roman" panose="02020603050405020304" pitchFamily="18" charset="0"/>
                <a:ea typeface="Times New Roman" panose="02020603050405020304" pitchFamily="18" charset="0"/>
              </a:rPr>
              <a:t> </a:t>
            </a:r>
            <a:r>
              <a:rPr lang="kk-KZ" sz="3600" b="1" dirty="0">
                <a:effectLst/>
                <a:latin typeface="Times New Roman" panose="02020603050405020304" pitchFamily="18" charset="0"/>
                <a:ea typeface="Times New Roman" panose="02020603050405020304" pitchFamily="18" charset="0"/>
              </a:rPr>
              <a:t>дағдыларды</a:t>
            </a:r>
            <a:r>
              <a:rPr lang="kk-KZ" sz="3600" b="1" spc="5" dirty="0">
                <a:effectLst/>
                <a:latin typeface="Times New Roman" panose="02020603050405020304" pitchFamily="18" charset="0"/>
                <a:ea typeface="Times New Roman" panose="02020603050405020304" pitchFamily="18" charset="0"/>
              </a:rPr>
              <a:t> </a:t>
            </a:r>
            <a:r>
              <a:rPr lang="kk-KZ" sz="3600" b="1" dirty="0">
                <a:effectLst/>
                <a:latin typeface="Times New Roman" panose="02020603050405020304" pitchFamily="18" charset="0"/>
                <a:ea typeface="Times New Roman" panose="02020603050405020304" pitchFamily="18" charset="0"/>
              </a:rPr>
              <a:t>дамыту</a:t>
            </a:r>
            <a:r>
              <a:rPr lang="kk-KZ" sz="3600" b="1" spc="5" dirty="0">
                <a:effectLst/>
                <a:latin typeface="Times New Roman" panose="02020603050405020304" pitchFamily="18" charset="0"/>
                <a:ea typeface="Times New Roman" panose="02020603050405020304" pitchFamily="18" charset="0"/>
              </a:rPr>
              <a:t> </a:t>
            </a:r>
            <a:br>
              <a:rPr lang="kk-KZ" sz="1800" spc="5" dirty="0">
                <a:effectLst/>
                <a:latin typeface="Times New Roman" panose="02020603050405020304" pitchFamily="18" charset="0"/>
                <a:ea typeface="Times New Roman" panose="02020603050405020304" pitchFamily="18" charset="0"/>
              </a:rPr>
            </a:br>
            <a:br>
              <a:rPr lang="kk-KZ" sz="1800" spc="5" dirty="0">
                <a:effectLst/>
                <a:latin typeface="Times New Roman" panose="02020603050405020304" pitchFamily="18" charset="0"/>
                <a:ea typeface="Times New Roman" panose="02020603050405020304" pitchFamily="18" charset="0"/>
              </a:rPr>
            </a:br>
            <a:r>
              <a:rPr lang="kk-KZ" sz="2000" b="1" dirty="0">
                <a:solidFill>
                  <a:srgbClr val="0070C0"/>
                </a:solidFill>
                <a:effectLst/>
                <a:latin typeface="Times New Roman" panose="02020603050405020304" pitchFamily="18" charset="0"/>
                <a:ea typeface="Times New Roman" panose="02020603050405020304" pitchFamily="18" charset="0"/>
              </a:rPr>
              <a:t>Ортаңғы топтан бастап </a:t>
            </a:r>
            <a:r>
              <a:rPr lang="kk-KZ" sz="2000" b="1" u="sng" dirty="0">
                <a:solidFill>
                  <a:srgbClr val="FF0000"/>
                </a:solidFill>
                <a:effectLst/>
                <a:latin typeface="Times New Roman" panose="02020603050405020304" pitchFamily="18" charset="0"/>
                <a:ea typeface="Times New Roman" panose="02020603050405020304" pitchFamily="18" charset="0"/>
              </a:rPr>
              <a:t>мемлекеттік тілді </a:t>
            </a:r>
            <a:r>
              <a:rPr lang="kk-KZ" sz="2000" b="1" dirty="0">
                <a:solidFill>
                  <a:srgbClr val="0070C0"/>
                </a:solidFill>
                <a:effectLst/>
                <a:latin typeface="Times New Roman" panose="02020603050405020304" pitchFamily="18" charset="0"/>
                <a:ea typeface="Times New Roman" panose="02020603050405020304" pitchFamily="18" charset="0"/>
              </a:rPr>
              <a:t>меңгерту мақсатында күні</a:t>
            </a:r>
            <a:r>
              <a:rPr lang="kk-KZ" sz="2000" b="1" spc="-33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бойы</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режимдік</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сәттерде</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Үлгілік</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оқу</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бағдарламасында</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айқындалған</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сөздік</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минимумды</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үйрету,</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түрлі</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балалар</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әрекетінде</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тәрбиеленушілердің</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ауызекі</a:t>
            </a:r>
            <a:r>
              <a:rPr lang="kk-KZ" sz="2000" b="1" spc="-33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байланыстырып сөйлеуін дамыту, сондай-ақ қазақ халқының мәдениетімен,</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салттары мен дәстүрлерімен таныстыру, белсенді сөздікті байыту, сөздік</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нормаларды,</a:t>
            </a:r>
            <a:r>
              <a:rPr lang="kk-KZ" sz="2000" b="1" spc="-1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мәдениетті қарым-қатынасты</a:t>
            </a:r>
            <a:r>
              <a:rPr lang="kk-KZ" sz="2000" b="1" spc="-1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игерту</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ұсынылады.</a:t>
            </a:r>
            <a:endParaRPr lang="ru-RU" sz="2000" dirty="0"/>
          </a:p>
        </p:txBody>
      </p:sp>
      <p:sp>
        <p:nvSpPr>
          <p:cNvPr id="5" name="TextBox 4">
            <a:extLst>
              <a:ext uri="{FF2B5EF4-FFF2-40B4-BE49-F238E27FC236}">
                <a16:creationId xmlns:a16="http://schemas.microsoft.com/office/drawing/2014/main" id="{979EB3E9-BAC1-1474-2A9F-E00D8B6BFBE0}"/>
              </a:ext>
            </a:extLst>
          </p:cNvPr>
          <p:cNvSpPr txBox="1"/>
          <p:nvPr/>
        </p:nvSpPr>
        <p:spPr>
          <a:xfrm>
            <a:off x="702584" y="5481227"/>
            <a:ext cx="7886700" cy="1015663"/>
          </a:xfrm>
          <a:prstGeom prst="rect">
            <a:avLst/>
          </a:prstGeom>
          <a:noFill/>
        </p:spPr>
        <p:txBody>
          <a:bodyPr wrap="square">
            <a:spAutoFit/>
          </a:bodyPr>
          <a:lstStyle/>
          <a:p>
            <a:r>
              <a:rPr lang="kk-KZ" sz="2000" dirty="0">
                <a:effectLst/>
                <a:latin typeface="Times New Roman" panose="02020603050405020304" pitchFamily="18" charset="0"/>
                <a:ea typeface="Times New Roman" panose="02020603050405020304" pitchFamily="18" charset="0"/>
              </a:rPr>
              <a:t>Балалардың мектепте оқуға дайындығын қамтамасыз ету үшін мектепалды</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даярлық</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тобында</a:t>
            </a:r>
            <a:r>
              <a:rPr lang="kk-KZ" sz="2000" spc="-15" dirty="0">
                <a:effectLst/>
                <a:latin typeface="Times New Roman" panose="02020603050405020304" pitchFamily="18" charset="0"/>
                <a:ea typeface="Times New Roman" panose="02020603050405020304" pitchFamily="18" charset="0"/>
              </a:rPr>
              <a:t> </a:t>
            </a:r>
            <a:r>
              <a:rPr lang="kk-KZ" sz="2000" b="1" u="sng" dirty="0">
                <a:solidFill>
                  <a:srgbClr val="FF0000"/>
                </a:solidFill>
                <a:effectLst/>
                <a:latin typeface="Times New Roman" panose="02020603050405020304" pitchFamily="18" charset="0"/>
                <a:ea typeface="Times New Roman" panose="02020603050405020304" pitchFamily="18" charset="0"/>
              </a:rPr>
              <a:t>Сауат ашу</a:t>
            </a:r>
            <a:r>
              <a:rPr lang="kk-KZ" sz="2000" b="1" u="sng" spc="-25" dirty="0">
                <a:solidFill>
                  <a:srgbClr val="FF0000"/>
                </a:solidFill>
                <a:effectLst/>
                <a:latin typeface="Times New Roman" panose="02020603050405020304" pitchFamily="18" charset="0"/>
                <a:ea typeface="Times New Roman" panose="02020603050405020304" pitchFamily="18" charset="0"/>
              </a:rPr>
              <a:t> </a:t>
            </a:r>
            <a:r>
              <a:rPr lang="kk-KZ" sz="2000" b="1" u="sng" dirty="0">
                <a:solidFill>
                  <a:srgbClr val="FF0000"/>
                </a:solidFill>
                <a:effectLst/>
                <a:latin typeface="Times New Roman" panose="02020603050405020304" pitchFamily="18" charset="0"/>
                <a:ea typeface="Times New Roman" panose="02020603050405020304" pitchFamily="18" charset="0"/>
              </a:rPr>
              <a:t>негіздері аптасына екі рет</a:t>
            </a:r>
            <a:r>
              <a:rPr lang="kk-KZ" sz="2000" b="1" u="sng" spc="-20" dirty="0">
                <a:solidFill>
                  <a:srgbClr val="FF0000"/>
                </a:solidFill>
                <a:effectLst/>
                <a:latin typeface="Times New Roman" panose="02020603050405020304" pitchFamily="18" charset="0"/>
                <a:ea typeface="Times New Roman" panose="02020603050405020304" pitchFamily="18" charset="0"/>
              </a:rPr>
              <a:t> </a:t>
            </a:r>
            <a:r>
              <a:rPr lang="kk-KZ" sz="2000" b="1" u="sng" dirty="0">
                <a:solidFill>
                  <a:srgbClr val="FF0000"/>
                </a:solidFill>
                <a:effectLst/>
                <a:latin typeface="Times New Roman" panose="02020603050405020304" pitchFamily="18" charset="0"/>
                <a:ea typeface="Times New Roman" panose="02020603050405020304" pitchFamily="18" charset="0"/>
              </a:rPr>
              <a:t>өткізіледі</a:t>
            </a:r>
            <a:endParaRPr lang="ru-RU" sz="2000" b="1" u="sng" dirty="0">
              <a:solidFill>
                <a:srgbClr val="FF0000"/>
              </a:solidFill>
            </a:endParaRPr>
          </a:p>
        </p:txBody>
      </p:sp>
      <p:sp>
        <p:nvSpPr>
          <p:cNvPr id="4" name="TextBox 3">
            <a:extLst>
              <a:ext uri="{FF2B5EF4-FFF2-40B4-BE49-F238E27FC236}">
                <a16:creationId xmlns:a16="http://schemas.microsoft.com/office/drawing/2014/main" id="{C380B98E-8795-F12C-6D23-E034A6EF2E7B}"/>
              </a:ext>
            </a:extLst>
          </p:cNvPr>
          <p:cNvSpPr txBox="1"/>
          <p:nvPr/>
        </p:nvSpPr>
        <p:spPr>
          <a:xfrm>
            <a:off x="592646" y="2824281"/>
            <a:ext cx="7958708" cy="2656946"/>
          </a:xfrm>
          <a:prstGeom prst="rect">
            <a:avLst/>
          </a:prstGeom>
          <a:noFill/>
        </p:spPr>
        <p:txBody>
          <a:bodyPr wrap="square">
            <a:spAutoFit/>
          </a:bodyPr>
          <a:lstStyle/>
          <a:p>
            <a:pPr marL="83820" marR="82550" indent="359410" algn="just">
              <a:lnSpc>
                <a:spcPct val="105000"/>
              </a:lnSpc>
            </a:pPr>
            <a:r>
              <a:rPr lang="kk-KZ" sz="2000" dirty="0">
                <a:effectLst/>
                <a:latin typeface="Times New Roman" panose="02020603050405020304" pitchFamily="18" charset="0"/>
                <a:ea typeface="Times New Roman" panose="02020603050405020304" pitchFamily="18" charset="0"/>
              </a:rPr>
              <a:t>Сөйлеуді дамыту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және көркем әдебиет, </a:t>
            </a:r>
            <a:r>
              <a:rPr lang="kk-KZ" sz="2000" b="1" u="sng" dirty="0">
                <a:solidFill>
                  <a:srgbClr val="FF0000"/>
                </a:solidFill>
                <a:effectLst/>
                <a:latin typeface="Times New Roman" panose="02020603050405020304" pitchFamily="18" charset="0"/>
                <a:ea typeface="Times New Roman" panose="02020603050405020304" pitchFamily="18" charset="0"/>
              </a:rPr>
              <a:t>қазақ тілі</a:t>
            </a:r>
            <a:r>
              <a:rPr lang="kk-KZ" sz="2000" b="1" u="sng"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(мектепке дейінгі ұйым</a:t>
            </a: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кестесіне сәйкес аптасына ортаңғы және ересек топта бір рет, мектепалды топта</a:t>
            </a:r>
            <a:r>
              <a:rPr lang="kk-KZ" sz="2000" b="1" spc="-335" dirty="0">
                <a:solidFill>
                  <a:srgbClr val="FF0000"/>
                </a:solidFill>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2 рет)</a:t>
            </a:r>
            <a:r>
              <a:rPr lang="kk-KZ" sz="2000" dirty="0">
                <a:effectLst/>
                <a:latin typeface="Times New Roman" panose="02020603050405020304" pitchFamily="18" charset="0"/>
                <a:ea typeface="Times New Roman" panose="02020603050405020304" pitchFamily="18" charset="0"/>
              </a:rPr>
              <a:t> ұйымдастырылған іс-әрекеті қарым-қатынас, заттық әрекет, ойын әрекеті,</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еңбек әрекеті, бейнелеу, шығармашылық әрекет (балаларға кітап оқып беру,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кітаптарды, иллюстрацияларды қарау) театрландырылған, дербес және басқа да</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әрекет</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түрлері</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арқылы</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күн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сайын</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күн</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тәртібіне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сәйкес</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ұйымдастырылады.</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157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5E79C1-CE2F-30B6-4F8C-215144D0EE21}"/>
              </a:ext>
            </a:extLst>
          </p:cNvPr>
          <p:cNvSpPr>
            <a:spLocks noGrp="1"/>
          </p:cNvSpPr>
          <p:nvPr>
            <p:ph type="title"/>
          </p:nvPr>
        </p:nvSpPr>
        <p:spPr>
          <a:xfrm>
            <a:off x="628650" y="281459"/>
            <a:ext cx="7886700" cy="399578"/>
          </a:xfrm>
        </p:spPr>
        <p:txBody>
          <a:bodyPr>
            <a:normAutofit fontScale="90000"/>
          </a:bodyPr>
          <a:lstStyle/>
          <a:p>
            <a:r>
              <a:rPr lang="kk-KZ" sz="2400" b="1" dirty="0">
                <a:effectLst/>
                <a:latin typeface="Times New Roman" panose="02020603050405020304" pitchFamily="18" charset="0"/>
                <a:ea typeface="Times New Roman" panose="02020603050405020304" pitchFamily="18" charset="0"/>
              </a:rPr>
              <a:t>Танымдық</a:t>
            </a:r>
            <a:r>
              <a:rPr lang="kk-KZ" sz="2400" b="1" spc="5" dirty="0">
                <a:effectLst/>
                <a:latin typeface="Times New Roman" panose="02020603050405020304" pitchFamily="18" charset="0"/>
                <a:ea typeface="Times New Roman" panose="02020603050405020304" pitchFamily="18" charset="0"/>
              </a:rPr>
              <a:t> </a:t>
            </a:r>
            <a:r>
              <a:rPr lang="kk-KZ" sz="2400" b="1" dirty="0">
                <a:effectLst/>
                <a:latin typeface="Times New Roman" panose="02020603050405020304" pitchFamily="18" charset="0"/>
                <a:ea typeface="Times New Roman" panose="02020603050405020304" pitchFamily="18" charset="0"/>
              </a:rPr>
              <a:t>және</a:t>
            </a:r>
            <a:r>
              <a:rPr lang="kk-KZ" sz="2400" b="1" spc="5" dirty="0">
                <a:effectLst/>
                <a:latin typeface="Times New Roman" panose="02020603050405020304" pitchFamily="18" charset="0"/>
                <a:ea typeface="Times New Roman" panose="02020603050405020304" pitchFamily="18" charset="0"/>
              </a:rPr>
              <a:t> </a:t>
            </a:r>
            <a:r>
              <a:rPr lang="kk-KZ" sz="2400" b="1" dirty="0">
                <a:effectLst/>
                <a:latin typeface="Times New Roman" panose="02020603050405020304" pitchFamily="18" charset="0"/>
                <a:ea typeface="Times New Roman" panose="02020603050405020304" pitchFamily="18" charset="0"/>
              </a:rPr>
              <a:t>зияткерлік</a:t>
            </a:r>
            <a:r>
              <a:rPr lang="kk-KZ" sz="2400" b="1" spc="5" dirty="0">
                <a:effectLst/>
                <a:latin typeface="Times New Roman" panose="02020603050405020304" pitchFamily="18" charset="0"/>
                <a:ea typeface="Times New Roman" panose="02020603050405020304" pitchFamily="18" charset="0"/>
              </a:rPr>
              <a:t> </a:t>
            </a:r>
            <a:r>
              <a:rPr lang="kk-KZ" sz="2400" b="1" dirty="0">
                <a:effectLst/>
                <a:latin typeface="Times New Roman" panose="02020603050405020304" pitchFamily="18" charset="0"/>
                <a:ea typeface="Times New Roman" panose="02020603050405020304" pitchFamily="18" charset="0"/>
              </a:rPr>
              <a:t>дағдыларды</a:t>
            </a:r>
            <a:r>
              <a:rPr lang="kk-KZ" sz="2400" b="1" spc="5" dirty="0">
                <a:effectLst/>
                <a:latin typeface="Times New Roman" panose="02020603050405020304" pitchFamily="18" charset="0"/>
                <a:ea typeface="Times New Roman" panose="02020603050405020304" pitchFamily="18" charset="0"/>
              </a:rPr>
              <a:t> </a:t>
            </a:r>
            <a:r>
              <a:rPr lang="kk-KZ" sz="2400" b="1" dirty="0">
                <a:effectLst/>
                <a:latin typeface="Times New Roman" panose="02020603050405020304" pitchFamily="18" charset="0"/>
                <a:ea typeface="Times New Roman" panose="02020603050405020304" pitchFamily="18" charset="0"/>
              </a:rPr>
              <a:t>дамыту</a:t>
            </a:r>
            <a:r>
              <a:rPr lang="kk-KZ" sz="2400" b="1" spc="5" dirty="0">
                <a:effectLst/>
                <a:latin typeface="Times New Roman" panose="02020603050405020304" pitchFamily="18" charset="0"/>
                <a:ea typeface="Times New Roman" panose="02020603050405020304" pitchFamily="18" charset="0"/>
              </a:rPr>
              <a:t> </a:t>
            </a:r>
            <a:endParaRPr lang="ru-RU" sz="2400" b="1" dirty="0"/>
          </a:p>
        </p:txBody>
      </p:sp>
      <p:sp>
        <p:nvSpPr>
          <p:cNvPr id="5" name="TextBox 4">
            <a:extLst>
              <a:ext uri="{FF2B5EF4-FFF2-40B4-BE49-F238E27FC236}">
                <a16:creationId xmlns:a16="http://schemas.microsoft.com/office/drawing/2014/main" id="{B677CDDE-F19E-1089-10EE-ABA913B39485}"/>
              </a:ext>
            </a:extLst>
          </p:cNvPr>
          <p:cNvSpPr txBox="1"/>
          <p:nvPr/>
        </p:nvSpPr>
        <p:spPr>
          <a:xfrm>
            <a:off x="609380" y="764704"/>
            <a:ext cx="8424936" cy="1754326"/>
          </a:xfrm>
          <a:prstGeom prst="rect">
            <a:avLst/>
          </a:prstGeom>
          <a:noFill/>
        </p:spPr>
        <p:txBody>
          <a:bodyPr wrap="square">
            <a:spAutoFit/>
          </a:bodyPr>
          <a:lstStyle/>
          <a:p>
            <a:r>
              <a:rPr lang="kk-KZ" sz="1800" b="1" dirty="0">
                <a:solidFill>
                  <a:srgbClr val="0070C0"/>
                </a:solidFill>
                <a:effectLst/>
                <a:latin typeface="Times New Roman" panose="02020603050405020304" pitchFamily="18" charset="0"/>
                <a:ea typeface="Times New Roman" panose="02020603050405020304" pitchFamily="18" charset="0"/>
              </a:rPr>
              <a:t>Бөбек жасы балалары </a:t>
            </a:r>
            <a:r>
              <a:rPr lang="kk-KZ" sz="1800" dirty="0">
                <a:effectLst/>
                <a:latin typeface="Times New Roman" panose="02020603050405020304" pitchFamily="18" charset="0"/>
                <a:ea typeface="Times New Roman" panose="02020603050405020304" pitchFamily="18" charset="0"/>
              </a:rPr>
              <a:t>үшін </a:t>
            </a:r>
            <a:r>
              <a:rPr lang="kk-KZ" sz="1800" b="1" dirty="0">
                <a:solidFill>
                  <a:srgbClr val="FF0000"/>
                </a:solidFill>
                <a:effectLst/>
                <a:latin typeface="Times New Roman" panose="02020603050405020304" pitchFamily="18" charset="0"/>
                <a:ea typeface="Times New Roman" panose="02020603050405020304" pitchFamily="18" charset="0"/>
              </a:rPr>
              <a:t>сенсорика</a:t>
            </a:r>
            <a:r>
              <a:rPr lang="kk-KZ" sz="1800" dirty="0">
                <a:effectLst/>
                <a:latin typeface="Times New Roman" panose="02020603050405020304" pitchFamily="18" charset="0"/>
                <a:ea typeface="Times New Roman" panose="02020603050405020304" pitchFamily="18" charset="0"/>
              </a:rPr>
              <a:t> бойынша заттарды, ойыншықтарды</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өз</a:t>
            </a:r>
            <a:r>
              <a:rPr lang="kk-KZ" sz="1800" spc="-5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бетінше</a:t>
            </a:r>
            <a:r>
              <a:rPr lang="kk-KZ" sz="1800" spc="-5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зерттеуіне</a:t>
            </a:r>
            <a:r>
              <a:rPr lang="kk-KZ" sz="1800" spc="-5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көңіл</a:t>
            </a:r>
            <a:r>
              <a:rPr lang="kk-KZ" sz="1800" spc="-5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бөлінеді,</a:t>
            </a:r>
            <a:r>
              <a:rPr lang="kk-KZ" sz="1800" spc="-5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олардың</a:t>
            </a:r>
            <a:r>
              <a:rPr lang="kk-KZ" sz="1800" spc="-4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түсін,</a:t>
            </a:r>
            <a:r>
              <a:rPr lang="kk-KZ" sz="1800" spc="-5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пішінін,</a:t>
            </a:r>
            <a:r>
              <a:rPr lang="kk-KZ" sz="1800" spc="-6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көлемін</a:t>
            </a:r>
            <a:r>
              <a:rPr lang="kk-KZ" sz="1800" spc="-5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ажыратып,</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салыстыруға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баулу көзделеді. Баланың затты немесе ойыншықты ұстап көріп,</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зерттеп,</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өздігінен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тәжірибе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жинақтауына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басымдық</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беру</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ұсынылатын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болғандықтан,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педагог</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ауызша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сөзбен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айтып</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түсіндіруді</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барынша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жетекші</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сұрақтарды</a:t>
            </a:r>
            <a:r>
              <a:rPr lang="kk-KZ" sz="1800" spc="-2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жиі қолдану</a:t>
            </a:r>
            <a:r>
              <a:rPr lang="kk-KZ" sz="1800" spc="-2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тәсіліне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қарай</a:t>
            </a:r>
            <a:r>
              <a:rPr lang="kk-KZ" sz="1800" spc="-2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бағыттағаны</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дұрыс болады</a:t>
            </a:r>
            <a:endParaRPr lang="ru-RU" dirty="0"/>
          </a:p>
        </p:txBody>
      </p:sp>
      <p:sp>
        <p:nvSpPr>
          <p:cNvPr id="7" name="TextBox 6">
            <a:extLst>
              <a:ext uri="{FF2B5EF4-FFF2-40B4-BE49-F238E27FC236}">
                <a16:creationId xmlns:a16="http://schemas.microsoft.com/office/drawing/2014/main" id="{AEA101BC-E2AC-746C-C767-11DB3156AAEC}"/>
              </a:ext>
            </a:extLst>
          </p:cNvPr>
          <p:cNvSpPr txBox="1"/>
          <p:nvPr/>
        </p:nvSpPr>
        <p:spPr>
          <a:xfrm>
            <a:off x="467544" y="2519030"/>
            <a:ext cx="8067076" cy="1477328"/>
          </a:xfrm>
          <a:prstGeom prst="rect">
            <a:avLst/>
          </a:prstGeom>
          <a:noFill/>
        </p:spPr>
        <p:txBody>
          <a:bodyPr wrap="square">
            <a:spAutoFit/>
          </a:bodyPr>
          <a:lstStyle/>
          <a:p>
            <a:r>
              <a:rPr lang="kk-KZ" sz="1800" b="1" dirty="0">
                <a:solidFill>
                  <a:srgbClr val="0070C0"/>
                </a:solidFill>
                <a:effectLst/>
                <a:latin typeface="Times New Roman" panose="02020603050405020304" pitchFamily="18" charset="0"/>
                <a:ea typeface="Times New Roman" panose="02020603050405020304" pitchFamily="18" charset="0"/>
              </a:rPr>
              <a:t>Мектеп</a:t>
            </a:r>
            <a:r>
              <a:rPr lang="kk-KZ" sz="1800" b="1" spc="5" dirty="0">
                <a:solidFill>
                  <a:srgbClr val="0070C0"/>
                </a:solidFill>
                <a:effectLst/>
                <a:latin typeface="Times New Roman" panose="02020603050405020304" pitchFamily="18" charset="0"/>
                <a:ea typeface="Times New Roman" panose="02020603050405020304" pitchFamily="18" charset="0"/>
              </a:rPr>
              <a:t> </a:t>
            </a:r>
            <a:r>
              <a:rPr lang="kk-KZ" sz="1800" b="1" dirty="0">
                <a:solidFill>
                  <a:srgbClr val="0070C0"/>
                </a:solidFill>
                <a:effectLst/>
                <a:latin typeface="Times New Roman" panose="02020603050405020304" pitchFamily="18" charset="0"/>
                <a:ea typeface="Times New Roman" panose="02020603050405020304" pitchFamily="18" charset="0"/>
              </a:rPr>
              <a:t>жасына</a:t>
            </a:r>
            <a:r>
              <a:rPr lang="kk-KZ" sz="1800" b="1" spc="5" dirty="0">
                <a:solidFill>
                  <a:srgbClr val="0070C0"/>
                </a:solidFill>
                <a:effectLst/>
                <a:latin typeface="Times New Roman" panose="02020603050405020304" pitchFamily="18" charset="0"/>
                <a:ea typeface="Times New Roman" panose="02020603050405020304" pitchFamily="18" charset="0"/>
              </a:rPr>
              <a:t> </a:t>
            </a:r>
            <a:r>
              <a:rPr lang="kk-KZ" sz="1800" b="1" dirty="0">
                <a:solidFill>
                  <a:srgbClr val="0070C0"/>
                </a:solidFill>
                <a:effectLst/>
                <a:latin typeface="Times New Roman" panose="02020603050405020304" pitchFamily="18" charset="0"/>
                <a:ea typeface="Times New Roman" panose="02020603050405020304" pitchFamily="18" charset="0"/>
              </a:rPr>
              <a:t>дейінгі</a:t>
            </a:r>
            <a:r>
              <a:rPr lang="kk-KZ" sz="1800" b="1" spc="5" dirty="0">
                <a:solidFill>
                  <a:srgbClr val="0070C0"/>
                </a:solidFill>
                <a:effectLst/>
                <a:latin typeface="Times New Roman" panose="02020603050405020304" pitchFamily="18" charset="0"/>
                <a:ea typeface="Times New Roman" panose="02020603050405020304" pitchFamily="18" charset="0"/>
              </a:rPr>
              <a:t> </a:t>
            </a:r>
            <a:r>
              <a:rPr lang="kk-KZ" sz="1800" b="1" dirty="0">
                <a:solidFill>
                  <a:srgbClr val="0070C0"/>
                </a:solidFill>
                <a:effectLst/>
                <a:latin typeface="Times New Roman" panose="02020603050405020304" pitchFamily="18" charset="0"/>
                <a:ea typeface="Times New Roman" panose="02020603050405020304" pitchFamily="18" charset="0"/>
              </a:rPr>
              <a:t>балалар</a:t>
            </a:r>
            <a:r>
              <a:rPr lang="kk-KZ" sz="1800" b="1" spc="5" dirty="0">
                <a:solidFill>
                  <a:srgbClr val="0070C0"/>
                </a:solidFill>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үшін</a:t>
            </a:r>
            <a:r>
              <a:rPr lang="kk-KZ" sz="1800" spc="5" dirty="0">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математика</a:t>
            </a:r>
            <a:r>
              <a:rPr lang="kk-KZ" sz="1800" b="1" spc="5" dirty="0">
                <a:solidFill>
                  <a:srgbClr val="FF0000"/>
                </a:solidFill>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негіздерін</a:t>
            </a:r>
            <a:r>
              <a:rPr lang="kk-KZ" sz="1800" b="1" spc="5" dirty="0">
                <a:solidFill>
                  <a:srgbClr val="FF0000"/>
                </a:solidFill>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күн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сайын</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дидактикалық ойындар, танымдық әңгімелер, бейнелеу және құрастыру әрекеті,</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эксперимент жасау,</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математикалық мазмұндағы</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театрландырылған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әрекет,</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әңгіме, дербес және басқа да әрекеттер арқылы ойын түрінде ұйымдастыруға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болады.</a:t>
            </a:r>
            <a:r>
              <a:rPr lang="kk-KZ" sz="1800" spc="5" dirty="0">
                <a:effectLst/>
                <a:latin typeface="Times New Roman" panose="02020603050405020304" pitchFamily="18" charset="0"/>
                <a:ea typeface="Times New Roman" panose="02020603050405020304" pitchFamily="18" charset="0"/>
              </a:rPr>
              <a:t> </a:t>
            </a:r>
            <a:endParaRPr lang="ru-RU" dirty="0"/>
          </a:p>
        </p:txBody>
      </p:sp>
      <p:sp>
        <p:nvSpPr>
          <p:cNvPr id="9" name="TextBox 8">
            <a:extLst>
              <a:ext uri="{FF2B5EF4-FFF2-40B4-BE49-F238E27FC236}">
                <a16:creationId xmlns:a16="http://schemas.microsoft.com/office/drawing/2014/main" id="{2DBF841B-54BC-1957-8F5F-D9D40FB98841}"/>
              </a:ext>
            </a:extLst>
          </p:cNvPr>
          <p:cNvSpPr txBox="1"/>
          <p:nvPr/>
        </p:nvSpPr>
        <p:spPr>
          <a:xfrm>
            <a:off x="589299" y="4234878"/>
            <a:ext cx="8208912" cy="1754326"/>
          </a:xfrm>
          <a:prstGeom prst="rect">
            <a:avLst/>
          </a:prstGeom>
          <a:noFill/>
        </p:spPr>
        <p:txBody>
          <a:bodyPr wrap="square">
            <a:spAutoFit/>
          </a:bodyPr>
          <a:lstStyle/>
          <a:p>
            <a:r>
              <a:rPr lang="kk-KZ" sz="1800" dirty="0">
                <a:effectLst/>
                <a:latin typeface="Times New Roman" panose="02020603050405020304" pitchFamily="18" charset="0"/>
                <a:ea typeface="Times New Roman" panose="02020603050405020304" pitchFamily="18" charset="0"/>
              </a:rPr>
              <a:t>Мұнда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ұйымдастырылған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іс-әрекет</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барысында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берілген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ұғым,</a:t>
            </a:r>
            <a:r>
              <a:rPr lang="kk-KZ" sz="1800" spc="5"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түсініктерді</a:t>
            </a:r>
            <a:r>
              <a:rPr lang="kk-KZ" sz="1800" spc="-7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(заттардың</a:t>
            </a:r>
            <a:r>
              <a:rPr lang="kk-KZ" sz="1800" spc="-55"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түсі,</a:t>
            </a:r>
            <a:r>
              <a:rPr lang="kk-KZ" sz="1800" spc="-8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көлемі,</a:t>
            </a:r>
            <a:r>
              <a:rPr lang="kk-KZ" sz="1800" spc="-8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пішіні,</a:t>
            </a:r>
            <a:r>
              <a:rPr lang="kk-KZ" sz="1800" spc="-8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саны,</a:t>
            </a:r>
            <a:r>
              <a:rPr lang="kk-KZ" sz="1800" spc="-8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кеңістікте</a:t>
            </a:r>
            <a:r>
              <a:rPr lang="kk-KZ" sz="1800" spc="-9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орналасуы</a:t>
            </a:r>
            <a:r>
              <a:rPr lang="kk-KZ" sz="1800" spc="-70" dirty="0">
                <a:effectLst/>
                <a:latin typeface="Times New Roman" panose="02020603050405020304" pitchFamily="18" charset="0"/>
                <a:ea typeface="Times New Roman" panose="02020603050405020304" pitchFamily="18" charset="0"/>
              </a:rPr>
              <a:t> </a:t>
            </a:r>
            <a:r>
              <a:rPr lang="kk-KZ" sz="1800" spc="-5" dirty="0">
                <a:effectLst/>
                <a:latin typeface="Times New Roman" panose="02020603050405020304" pitchFamily="18" charset="0"/>
                <a:ea typeface="Times New Roman" panose="02020603050405020304" pitchFamily="18" charset="0"/>
              </a:rPr>
              <a:t>және</a:t>
            </a:r>
            <a:r>
              <a:rPr lang="kk-KZ" sz="1800" spc="-7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т.б.)</a:t>
            </a:r>
            <a:r>
              <a:rPr lang="kk-KZ" sz="1800" spc="-340" dirty="0">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еркін</a:t>
            </a:r>
            <a:r>
              <a:rPr lang="kk-KZ" sz="1800" b="1" spc="-80" dirty="0">
                <a:solidFill>
                  <a:srgbClr val="FF0000"/>
                </a:solidFill>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ойында</a:t>
            </a:r>
            <a:r>
              <a:rPr lang="kk-KZ" sz="1800" b="1" spc="-70" dirty="0">
                <a:solidFill>
                  <a:srgbClr val="FF0000"/>
                </a:solidFill>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және</a:t>
            </a:r>
            <a:r>
              <a:rPr lang="kk-KZ" sz="1800" b="1" spc="-80" dirty="0">
                <a:solidFill>
                  <a:srgbClr val="FF0000"/>
                </a:solidFill>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режимдік</a:t>
            </a:r>
            <a:r>
              <a:rPr lang="kk-KZ" sz="1800" b="1" spc="-70" dirty="0">
                <a:solidFill>
                  <a:srgbClr val="FF0000"/>
                </a:solidFill>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сәттерде</a:t>
            </a:r>
            <a:r>
              <a:rPr lang="kk-KZ" sz="1800" b="1" spc="-70" dirty="0">
                <a:solidFill>
                  <a:srgbClr val="FF0000"/>
                </a:solidFill>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балалардың</a:t>
            </a:r>
            <a:r>
              <a:rPr lang="kk-KZ" sz="1800" spc="-6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жасына</a:t>
            </a:r>
            <a:r>
              <a:rPr lang="kk-KZ" sz="1800" spc="-8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сәйкес</a:t>
            </a:r>
            <a:r>
              <a:rPr lang="kk-KZ" sz="1800" spc="-8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бекіту,</a:t>
            </a:r>
            <a:r>
              <a:rPr lang="kk-KZ" sz="1800" spc="-7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ол</a:t>
            </a:r>
            <a:r>
              <a:rPr lang="kk-KZ" sz="1800" spc="-7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үшін</a:t>
            </a:r>
            <a:r>
              <a:rPr lang="kk-KZ" sz="1800" spc="-34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сәйкес</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сұрақтар</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қойып,</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балалардың</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жеке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жауаптарын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тыңдау,</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балалардың</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математика терминдерін қолданып жауап беруіне, заттарға өз бетінше зерттеу</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жүргізуіне</a:t>
            </a:r>
            <a:r>
              <a:rPr lang="kk-KZ" sz="1800" spc="-1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игерген</a:t>
            </a:r>
            <a:r>
              <a:rPr lang="kk-KZ" sz="1800" spc="-1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дағдыларын</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қолдануына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мән беру</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ұсынылады</a:t>
            </a:r>
            <a:endParaRPr lang="ru-RU" dirty="0"/>
          </a:p>
        </p:txBody>
      </p:sp>
    </p:spTree>
    <p:extLst>
      <p:ext uri="{BB962C8B-B14F-4D97-AF65-F5344CB8AC3E}">
        <p14:creationId xmlns:p14="http://schemas.microsoft.com/office/powerpoint/2010/main" val="428311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099DC1-EC45-483F-7A4A-53CC54C63E87}"/>
              </a:ext>
            </a:extLst>
          </p:cNvPr>
          <p:cNvSpPr>
            <a:spLocks noGrp="1"/>
          </p:cNvSpPr>
          <p:nvPr>
            <p:ph type="title"/>
          </p:nvPr>
        </p:nvSpPr>
        <p:spPr>
          <a:xfrm>
            <a:off x="323528" y="260648"/>
            <a:ext cx="8119814" cy="3744416"/>
          </a:xfrm>
        </p:spPr>
        <p:txBody>
          <a:bodyPr>
            <a:normAutofit/>
          </a:bodyPr>
          <a:lstStyle/>
          <a:p>
            <a:pPr marL="83820" marR="82550" indent="403860">
              <a:lnSpc>
                <a:spcPct val="105000"/>
              </a:lnSpc>
            </a:pPr>
            <a:r>
              <a:rPr lang="kk-KZ" sz="3100" b="1" dirty="0">
                <a:effectLst/>
                <a:latin typeface="Times New Roman" panose="02020603050405020304" pitchFamily="18" charset="0"/>
                <a:ea typeface="Times New Roman" panose="02020603050405020304" pitchFamily="18" charset="0"/>
              </a:rPr>
              <a:t>Қоршаған</a:t>
            </a:r>
            <a:r>
              <a:rPr lang="kk-KZ" sz="3100" b="1" spc="5" dirty="0">
                <a:effectLst/>
                <a:latin typeface="Times New Roman" panose="02020603050405020304" pitchFamily="18" charset="0"/>
                <a:ea typeface="Times New Roman" panose="02020603050405020304" pitchFamily="18" charset="0"/>
              </a:rPr>
              <a:t> </a:t>
            </a:r>
            <a:r>
              <a:rPr lang="kk-KZ" sz="3100" b="1" dirty="0">
                <a:effectLst/>
                <a:latin typeface="Times New Roman" panose="02020603050405020304" pitchFamily="18" charset="0"/>
                <a:ea typeface="Times New Roman" panose="02020603050405020304" pitchFamily="18" charset="0"/>
              </a:rPr>
              <a:t>ортамен</a:t>
            </a:r>
            <a:r>
              <a:rPr lang="kk-KZ" sz="3100" b="1" spc="5" dirty="0">
                <a:effectLst/>
                <a:latin typeface="Times New Roman" panose="02020603050405020304" pitchFamily="18" charset="0"/>
                <a:ea typeface="Times New Roman" panose="02020603050405020304" pitchFamily="18" charset="0"/>
              </a:rPr>
              <a:t> </a:t>
            </a:r>
            <a:r>
              <a:rPr lang="kk-KZ" sz="3100" b="1" dirty="0">
                <a:effectLst/>
                <a:latin typeface="Times New Roman" panose="02020603050405020304" pitchFamily="18" charset="0"/>
                <a:ea typeface="Times New Roman" panose="02020603050405020304" pitchFamily="18" charset="0"/>
              </a:rPr>
              <a:t>танысу </a:t>
            </a:r>
            <a:br>
              <a:rPr lang="kk-KZ" sz="3100" b="1" dirty="0">
                <a:effectLst/>
                <a:latin typeface="Times New Roman" panose="02020603050405020304" pitchFamily="18" charset="0"/>
                <a:ea typeface="Times New Roman" panose="02020603050405020304" pitchFamily="18" charset="0"/>
              </a:rPr>
            </a:br>
            <a:r>
              <a:rPr lang="kk-KZ" sz="2200" dirty="0">
                <a:effectLst/>
                <a:latin typeface="Times New Roman" panose="02020603050405020304" pitchFamily="18" charset="0"/>
                <a:ea typeface="Times New Roman" panose="02020603050405020304" pitchFamily="18" charset="0"/>
              </a:rPr>
              <a:t>күн сайын</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объектілер мен заттарды бақылау</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(тірі және өлі табиғат) зерттеу, материалдармен эксперимент жасау,</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педагогтің</a:t>
            </a:r>
            <a:r>
              <a:rPr lang="kk-KZ" sz="2200" spc="-33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сәйкес</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ақпаратты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оқып</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беруі,</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кітаптарды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және</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иллюстрацияларды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қарау,</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әңгімелесу,</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қарым-қатынас,</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ойын</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әрекеті</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арқылы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іске</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асырылады.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Мұнда</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балалардың</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заттарды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қолмен</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ұстап,</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зерттеуі,</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олардың</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қасиеттеріне</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талдау</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жасауы,</a:t>
            </a:r>
            <a:r>
              <a:rPr lang="kk-KZ" sz="2200" spc="2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заттарды</a:t>
            </a:r>
            <a:r>
              <a:rPr lang="kk-KZ" sz="2200" spc="2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қолдануы,</a:t>
            </a:r>
            <a:r>
              <a:rPr lang="kk-KZ" sz="2200" spc="2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туындаған</a:t>
            </a:r>
            <a:r>
              <a:rPr lang="kk-KZ" sz="2200" spc="3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сұрақтарға</a:t>
            </a:r>
            <a:r>
              <a:rPr lang="kk-KZ" sz="2200" spc="2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жауап</a:t>
            </a:r>
            <a:r>
              <a:rPr lang="kk-KZ" sz="2200" spc="3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беруі,</a:t>
            </a:r>
            <a:r>
              <a:rPr lang="kk-KZ" sz="2200" spc="2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өз</a:t>
            </a:r>
            <a:r>
              <a:rPr lang="kk-KZ" sz="2200" spc="1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бетінше</a:t>
            </a:r>
            <a:r>
              <a:rPr lang="ru-RU" sz="2200" dirty="0">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сұрақтардың</a:t>
            </a:r>
            <a:r>
              <a:rPr lang="kk-KZ" sz="2200" spc="16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жауабын</a:t>
            </a:r>
            <a:r>
              <a:rPr lang="kk-KZ" sz="2200" spc="15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іздеуі</a:t>
            </a:r>
            <a:r>
              <a:rPr lang="kk-KZ" sz="2200" spc="16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мен</a:t>
            </a:r>
            <a:r>
              <a:rPr lang="kk-KZ" sz="2200" spc="16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табуы,</a:t>
            </a:r>
            <a:r>
              <a:rPr lang="kk-KZ" sz="2200" spc="15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алынған</a:t>
            </a:r>
            <a:r>
              <a:rPr lang="kk-KZ" sz="2200" spc="15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дағдыларды</a:t>
            </a:r>
            <a:r>
              <a:rPr lang="kk-KZ" sz="2200" spc="15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ойында</a:t>
            </a:r>
            <a:r>
              <a:rPr lang="kk-KZ" sz="2200" spc="16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қолдана</a:t>
            </a:r>
            <a:r>
              <a:rPr lang="kk-KZ" sz="2200" spc="-33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алуы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маңызды.</a:t>
            </a:r>
            <a:endParaRPr lang="ru-RU" sz="2200" dirty="0"/>
          </a:p>
        </p:txBody>
      </p:sp>
      <p:sp>
        <p:nvSpPr>
          <p:cNvPr id="11" name="TextBox 10">
            <a:extLst>
              <a:ext uri="{FF2B5EF4-FFF2-40B4-BE49-F238E27FC236}">
                <a16:creationId xmlns:a16="http://schemas.microsoft.com/office/drawing/2014/main" id="{2687269C-BF8B-90D5-B8F5-E9E0AF5FC159}"/>
              </a:ext>
            </a:extLst>
          </p:cNvPr>
          <p:cNvSpPr txBox="1"/>
          <p:nvPr/>
        </p:nvSpPr>
        <p:spPr>
          <a:xfrm>
            <a:off x="323528" y="4293096"/>
            <a:ext cx="8208912" cy="1754326"/>
          </a:xfrm>
          <a:prstGeom prst="rect">
            <a:avLst/>
          </a:prstGeom>
          <a:noFill/>
        </p:spPr>
        <p:txBody>
          <a:bodyPr wrap="square">
            <a:spAutoFit/>
          </a:bodyPr>
          <a:lstStyle/>
          <a:p>
            <a:r>
              <a:rPr lang="kk-KZ" sz="1800" dirty="0">
                <a:effectLst/>
                <a:latin typeface="Times New Roman" panose="02020603050405020304" pitchFamily="18" charset="0"/>
                <a:ea typeface="Times New Roman" panose="02020603050405020304" pitchFamily="18" charset="0"/>
              </a:rPr>
              <a:t>Қоршаған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ортамен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танысу</a:t>
            </a:r>
            <a:r>
              <a:rPr lang="kk-KZ" sz="1800" spc="5" dirty="0">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баланың</a:t>
            </a:r>
            <a:r>
              <a:rPr lang="kk-KZ" sz="1800" b="1" spc="5" dirty="0">
                <a:solidFill>
                  <a:srgbClr val="FF0000"/>
                </a:solidFill>
                <a:effectLst/>
                <a:latin typeface="Times New Roman" panose="02020603050405020304" pitchFamily="18" charset="0"/>
                <a:ea typeface="Times New Roman" panose="02020603050405020304" pitchFamily="18" charset="0"/>
              </a:rPr>
              <a:t> </a:t>
            </a:r>
            <a:r>
              <a:rPr lang="kk-KZ" sz="1800" b="1" dirty="0">
                <a:solidFill>
                  <a:srgbClr val="FF0000"/>
                </a:solidFill>
                <a:effectLst/>
                <a:latin typeface="Times New Roman" panose="02020603050405020304" pitchFamily="18" charset="0"/>
                <a:ea typeface="Times New Roman" panose="02020603050405020304" pitchFamily="18" charset="0"/>
              </a:rPr>
              <a:t>«Мен»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бейнесінің</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пайда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болуына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барынша</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ықпал</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етеді.</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Сол</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себепті отбасы, түрлі мамандықтар, ересектердің еңбегі,</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туған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жер,</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Отан,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отан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қорғаушылар</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туралы</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және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т.б.</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түсініктер</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дағдыларын,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патриоттық</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сезімін</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қалыптастыру үшін балаларды қазақ халқының ұлттық</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құндылықтары,</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отбасылық</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құндылықтар</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арқылы</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тәрбиелеуге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басымдық беру</a:t>
            </a:r>
            <a:r>
              <a:rPr lang="kk-KZ" sz="1800" spc="-2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көзделеді</a:t>
            </a:r>
            <a:endParaRPr lang="ru-RU" dirty="0"/>
          </a:p>
        </p:txBody>
      </p:sp>
    </p:spTree>
    <p:extLst>
      <p:ext uri="{BB962C8B-B14F-4D97-AF65-F5344CB8AC3E}">
        <p14:creationId xmlns:p14="http://schemas.microsoft.com/office/powerpoint/2010/main" val="198883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Алғашқы қоңырау - Білім күні құтты болсын! - kz »Құттықтау, тіл">
            <a:extLst>
              <a:ext uri="{FF2B5EF4-FFF2-40B4-BE49-F238E27FC236}">
                <a16:creationId xmlns:a16="http://schemas.microsoft.com/office/drawing/2014/main" id="{7E3F1BC4-D5C3-8821-DBDE-D5B1062FD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798230"/>
            <a:ext cx="3744416"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BA8D03-AF17-91EF-DFC1-7E4E16BB0BA2}"/>
              </a:ext>
            </a:extLst>
          </p:cNvPr>
          <p:cNvSpPr txBox="1"/>
          <p:nvPr/>
        </p:nvSpPr>
        <p:spPr>
          <a:xfrm>
            <a:off x="755576" y="4077072"/>
            <a:ext cx="7920880" cy="2000548"/>
          </a:xfrm>
          <a:prstGeom prst="rect">
            <a:avLst/>
          </a:prstGeom>
          <a:noFill/>
        </p:spPr>
        <p:txBody>
          <a:bodyPr wrap="square">
            <a:spAutoFit/>
          </a:bodyPr>
          <a:lstStyle/>
          <a:p>
            <a:pPr algn="ctr"/>
            <a:r>
              <a:rPr lang="ru-RU" sz="2400" b="1" i="1" dirty="0" err="1">
                <a:solidFill>
                  <a:srgbClr val="FF0000"/>
                </a:solidFill>
                <a:effectLst/>
                <a:latin typeface="Times New Roman" panose="02020603050405020304" pitchFamily="18" charset="0"/>
                <a:cs typeface="Times New Roman" panose="02020603050405020304" pitchFamily="18" charset="0"/>
              </a:rPr>
              <a:t>Құрметті</a:t>
            </a:r>
            <a:r>
              <a:rPr lang="ru-RU" sz="2400" b="1" i="1" dirty="0">
                <a:solidFill>
                  <a:srgbClr val="FF0000"/>
                </a:solidFill>
                <a:effectLst/>
                <a:latin typeface="Times New Roman" panose="02020603050405020304" pitchFamily="18" charset="0"/>
                <a:cs typeface="Times New Roman" panose="02020603050405020304" pitchFamily="18" charset="0"/>
              </a:rPr>
              <a:t> </a:t>
            </a:r>
            <a:r>
              <a:rPr lang="ru-RU" sz="2400" b="1" i="1" dirty="0" err="1">
                <a:solidFill>
                  <a:srgbClr val="FF0000"/>
                </a:solidFill>
                <a:effectLst/>
                <a:latin typeface="Times New Roman" panose="02020603050405020304" pitchFamily="18" charset="0"/>
                <a:cs typeface="Times New Roman" panose="02020603050405020304" pitchFamily="18" charset="0"/>
              </a:rPr>
              <a:t>педагогтар</a:t>
            </a:r>
            <a:r>
              <a:rPr lang="ru-RU" sz="2400" b="1" i="1" dirty="0">
                <a:solidFill>
                  <a:srgbClr val="FF0000"/>
                </a:solidFill>
                <a:effectLst/>
                <a:latin typeface="Times New Roman" panose="02020603050405020304" pitchFamily="18" charset="0"/>
                <a:cs typeface="Times New Roman" panose="02020603050405020304" pitchFamily="18" charset="0"/>
              </a:rPr>
              <a:t>!</a:t>
            </a:r>
          </a:p>
          <a:p>
            <a:pPr algn="ctr"/>
            <a:r>
              <a:rPr lang="ru-RU" sz="2000" b="1" i="1" dirty="0" err="1">
                <a:solidFill>
                  <a:srgbClr val="0070C0"/>
                </a:solidFill>
                <a:effectLst/>
                <a:latin typeface="Times New Roman" panose="02020603050405020304" pitchFamily="18" charset="0"/>
                <a:cs typeface="Times New Roman" panose="02020603050405020304" pitchFamily="18" charset="0"/>
              </a:rPr>
              <a:t>Баршаңызды</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жаңа</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оқу</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жылының</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басталуымен</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шын</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жүректен</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құттықтаймын</a:t>
            </a:r>
            <a:r>
              <a:rPr lang="ru-RU" sz="2000" b="1" i="1" dirty="0">
                <a:solidFill>
                  <a:srgbClr val="0070C0"/>
                </a:solidFill>
                <a:latin typeface="Times New Roman" panose="02020603050405020304" pitchFamily="18" charset="0"/>
                <a:cs typeface="Times New Roman" panose="02020603050405020304" pitchFamily="18" charset="0"/>
              </a:rPr>
              <a:t>!</a:t>
            </a:r>
          </a:p>
          <a:p>
            <a:pPr algn="ct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Сіздерге</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жаңа</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жетістіктер</a:t>
            </a:r>
            <a:r>
              <a:rPr lang="ru-RU" sz="2000" b="1" i="1" dirty="0">
                <a:solidFill>
                  <a:srgbClr val="0070C0"/>
                </a:solidFill>
                <a:effectLst/>
                <a:latin typeface="Times New Roman" panose="02020603050405020304" pitchFamily="18" charset="0"/>
                <a:cs typeface="Times New Roman" panose="02020603050405020304" pitchFamily="18" charset="0"/>
              </a:rPr>
              <a:t> мен </a:t>
            </a:r>
            <a:r>
              <a:rPr lang="ru-RU" sz="2000" b="1" i="1" dirty="0" err="1">
                <a:solidFill>
                  <a:srgbClr val="0070C0"/>
                </a:solidFill>
                <a:effectLst/>
                <a:latin typeface="Times New Roman" panose="02020603050405020304" pitchFamily="18" charset="0"/>
                <a:cs typeface="Times New Roman" panose="02020603050405020304" pitchFamily="18" charset="0"/>
              </a:rPr>
              <a:t>шығармашылық</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табыс</a:t>
            </a:r>
            <a:r>
              <a:rPr lang="ru-RU" sz="2000" b="1" i="1" dirty="0">
                <a:solidFill>
                  <a:srgbClr val="0070C0"/>
                </a:solidFill>
                <a:effectLst/>
                <a:latin typeface="Times New Roman" panose="02020603050405020304" pitchFamily="18" charset="0"/>
                <a:cs typeface="Times New Roman" panose="02020603050405020304" pitchFamily="18" charset="0"/>
              </a:rPr>
              <a:t>, </a:t>
            </a:r>
          </a:p>
          <a:p>
            <a:pPr algn="ctr"/>
            <a:r>
              <a:rPr lang="ru-RU" sz="2000" b="1" i="1" dirty="0" err="1">
                <a:solidFill>
                  <a:srgbClr val="0070C0"/>
                </a:solidFill>
                <a:effectLst/>
                <a:latin typeface="Times New Roman" panose="02020603050405020304" pitchFamily="18" charset="0"/>
                <a:cs typeface="Times New Roman" panose="02020603050405020304" pitchFamily="18" charset="0"/>
              </a:rPr>
              <a:t>мықты</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денсаулық</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және</a:t>
            </a:r>
            <a:r>
              <a:rPr lang="ru-RU" sz="2000" b="1" i="1" dirty="0">
                <a:solidFill>
                  <a:srgbClr val="0070C0"/>
                </a:solidFill>
                <a:effectLst/>
                <a:latin typeface="Times New Roman" panose="02020603050405020304" pitchFamily="18" charset="0"/>
                <a:cs typeface="Times New Roman" panose="02020603050405020304" pitchFamily="18" charset="0"/>
              </a:rPr>
              <a:t> </a:t>
            </a:r>
          </a:p>
          <a:p>
            <a:pPr algn="ctr"/>
            <a:r>
              <a:rPr lang="ru-RU" sz="2000" b="1" i="1" dirty="0" err="1">
                <a:solidFill>
                  <a:srgbClr val="0070C0"/>
                </a:solidFill>
                <a:effectLst/>
                <a:latin typeface="Times New Roman" panose="02020603050405020304" pitchFamily="18" charset="0"/>
                <a:cs typeface="Times New Roman" panose="02020603050405020304" pitchFamily="18" charset="0"/>
              </a:rPr>
              <a:t>жаңа</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бастамаларда</a:t>
            </a:r>
            <a:r>
              <a:rPr lang="ru-RU" sz="2000" b="1" i="1" dirty="0">
                <a:solidFill>
                  <a:srgbClr val="0070C0"/>
                </a:solidFill>
                <a:effectLst/>
                <a:latin typeface="Times New Roman" panose="02020603050405020304" pitchFamily="18" charset="0"/>
                <a:cs typeface="Times New Roman" panose="02020603050405020304" pitchFamily="18" charset="0"/>
              </a:rPr>
              <a:t> тек </a:t>
            </a:r>
            <a:r>
              <a:rPr lang="ru-RU" sz="2000" b="1" i="1" dirty="0" err="1">
                <a:solidFill>
                  <a:srgbClr val="0070C0"/>
                </a:solidFill>
                <a:effectLst/>
                <a:latin typeface="Times New Roman" panose="02020603050405020304" pitchFamily="18" charset="0"/>
                <a:cs typeface="Times New Roman" panose="02020603050405020304" pitchFamily="18" charset="0"/>
              </a:rPr>
              <a:t>қана</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сәттілік</a:t>
            </a:r>
            <a:r>
              <a:rPr lang="ru-RU" sz="2000" b="1" i="1" dirty="0">
                <a:solidFill>
                  <a:srgbClr val="0070C0"/>
                </a:solidFill>
                <a:effectLst/>
                <a:latin typeface="Times New Roman" panose="02020603050405020304" pitchFamily="18" charset="0"/>
                <a:cs typeface="Times New Roman" panose="02020603050405020304" pitchFamily="18" charset="0"/>
              </a:rPr>
              <a:t> </a:t>
            </a:r>
            <a:r>
              <a:rPr lang="ru-RU" sz="2000" b="1" i="1" dirty="0" err="1">
                <a:solidFill>
                  <a:srgbClr val="0070C0"/>
                </a:solidFill>
                <a:effectLst/>
                <a:latin typeface="Times New Roman" panose="02020603050405020304" pitchFamily="18" charset="0"/>
                <a:cs typeface="Times New Roman" panose="02020603050405020304" pitchFamily="18" charset="0"/>
              </a:rPr>
              <a:t>тілеймін</a:t>
            </a:r>
            <a:r>
              <a:rPr lang="ru-RU" sz="2000" b="1" i="1" dirty="0">
                <a:solidFill>
                  <a:srgbClr val="0070C0"/>
                </a:solidFill>
                <a:effectLst/>
                <a:latin typeface="Times New Roman" panose="02020603050405020304" pitchFamily="18" charset="0"/>
                <a:cs typeface="Times New Roman" panose="02020603050405020304" pitchFamily="18" charset="0"/>
              </a:rPr>
              <a:t>!</a:t>
            </a:r>
            <a:endParaRPr lang="ru-RU" sz="20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16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BA4A0-25BE-4F81-4A0A-2CE40D079497}"/>
              </a:ext>
            </a:extLst>
          </p:cNvPr>
          <p:cNvSpPr>
            <a:spLocks noGrp="1"/>
          </p:cNvSpPr>
          <p:nvPr>
            <p:ph type="title"/>
          </p:nvPr>
        </p:nvSpPr>
        <p:spPr>
          <a:xfrm>
            <a:off x="3779912" y="4005064"/>
            <a:ext cx="5760640" cy="2396789"/>
          </a:xfrm>
        </p:spPr>
        <p:txBody>
          <a:bodyPr>
            <a:normAutofit fontScale="90000"/>
          </a:bodyPr>
          <a:lstStyle/>
          <a:p>
            <a:pPr marL="83820" marR="83820" indent="359410"/>
            <a:br>
              <a:rPr lang="kk-KZ" sz="2700" b="1" spc="-5" dirty="0">
                <a:solidFill>
                  <a:srgbClr val="FF0000"/>
                </a:solidFill>
                <a:effectLst/>
                <a:latin typeface="Times New Roman" panose="02020603050405020304" pitchFamily="18" charset="0"/>
                <a:ea typeface="Times New Roman" panose="02020603050405020304" pitchFamily="18" charset="0"/>
              </a:rPr>
            </a:br>
            <a:r>
              <a:rPr lang="kk-KZ" sz="3600" b="1" dirty="0">
                <a:solidFill>
                  <a:srgbClr val="FF0000"/>
                </a:solidFill>
                <a:effectLst/>
                <a:latin typeface="Times New Roman" panose="02020603050405020304" pitchFamily="18" charset="0"/>
                <a:ea typeface="Times New Roman" panose="02020603050405020304" pitchFamily="18" charset="0"/>
              </a:rPr>
              <a:t>«Музыка»</a:t>
            </a:r>
            <a:r>
              <a:rPr lang="kk-KZ" sz="3600" b="1" spc="5" dirty="0">
                <a:solidFill>
                  <a:srgbClr val="FF0000"/>
                </a:solidFill>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ұйымдастырылған</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іс-әрекеті</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ерте,</a:t>
            </a:r>
            <a:r>
              <a:rPr lang="kk-KZ" sz="2200" spc="5" dirty="0">
                <a:effectLst/>
                <a:latin typeface="Times New Roman" panose="02020603050405020304" pitchFamily="18" charset="0"/>
                <a:ea typeface="Times New Roman" panose="02020603050405020304" pitchFamily="18" charset="0"/>
              </a:rPr>
              <a:t> </a:t>
            </a:r>
            <a:r>
              <a:rPr lang="kk-KZ" sz="2200" b="1" dirty="0">
                <a:solidFill>
                  <a:srgbClr val="FF0000"/>
                </a:solidFill>
                <a:effectLst/>
                <a:latin typeface="Times New Roman" panose="02020603050405020304" pitchFamily="18" charset="0"/>
                <a:ea typeface="Times New Roman" panose="02020603050405020304" pitchFamily="18" charset="0"/>
              </a:rPr>
              <a:t>кіші,</a:t>
            </a:r>
            <a:r>
              <a:rPr lang="kk-KZ" sz="2200" b="1" spc="5" dirty="0">
                <a:solidFill>
                  <a:srgbClr val="FF0000"/>
                </a:solidFill>
                <a:effectLst/>
                <a:latin typeface="Times New Roman" panose="02020603050405020304" pitchFamily="18" charset="0"/>
                <a:ea typeface="Times New Roman" panose="02020603050405020304" pitchFamily="18" charset="0"/>
              </a:rPr>
              <a:t> </a:t>
            </a:r>
            <a:r>
              <a:rPr lang="kk-KZ" sz="2200" b="1" dirty="0">
                <a:solidFill>
                  <a:srgbClr val="FF0000"/>
                </a:solidFill>
                <a:effectLst/>
                <a:latin typeface="Times New Roman" panose="02020603050405020304" pitchFamily="18" charset="0"/>
                <a:ea typeface="Times New Roman" panose="02020603050405020304" pitchFamily="18" charset="0"/>
              </a:rPr>
              <a:t>ортаңғы</a:t>
            </a:r>
            <a:r>
              <a:rPr lang="kk-KZ" sz="2200" b="1" spc="5" dirty="0">
                <a:solidFill>
                  <a:srgbClr val="FF0000"/>
                </a:solidFill>
                <a:effectLst/>
                <a:latin typeface="Times New Roman" panose="02020603050405020304" pitchFamily="18" charset="0"/>
                <a:ea typeface="Times New Roman" panose="02020603050405020304" pitchFamily="18" charset="0"/>
              </a:rPr>
              <a:t> </a:t>
            </a:r>
            <a:r>
              <a:rPr lang="kk-KZ" sz="2200" b="1" dirty="0">
                <a:solidFill>
                  <a:srgbClr val="FF0000"/>
                </a:solidFill>
                <a:effectLst/>
                <a:latin typeface="Times New Roman" panose="02020603050405020304" pitchFamily="18" charset="0"/>
                <a:ea typeface="Times New Roman" panose="02020603050405020304" pitchFamily="18" charset="0"/>
              </a:rPr>
              <a:t>топтарда</a:t>
            </a:r>
            <a:r>
              <a:rPr lang="kk-KZ" sz="2200" b="1" spc="-335" dirty="0">
                <a:solidFill>
                  <a:srgbClr val="FF0000"/>
                </a:solidFill>
                <a:effectLst/>
                <a:latin typeface="Times New Roman" panose="02020603050405020304" pitchFamily="18" charset="0"/>
                <a:ea typeface="Times New Roman" panose="02020603050405020304" pitchFamily="18" charset="0"/>
              </a:rPr>
              <a:t> </a:t>
            </a:r>
            <a:r>
              <a:rPr lang="kk-KZ" sz="2200" b="1" dirty="0">
                <a:solidFill>
                  <a:srgbClr val="FF0000"/>
                </a:solidFill>
                <a:effectLst/>
                <a:latin typeface="Times New Roman" panose="02020603050405020304" pitchFamily="18" charset="0"/>
                <a:ea typeface="Times New Roman" panose="02020603050405020304" pitchFamily="18" charset="0"/>
              </a:rPr>
              <a:t>аптасына - бір рет, ересек және мектепалды даярлық топтарында </a:t>
            </a:r>
            <a:r>
              <a:rPr lang="kk-KZ" sz="2200" b="1" spc="-335" dirty="0">
                <a:solidFill>
                  <a:srgbClr val="FF0000"/>
                </a:solidFill>
                <a:effectLst/>
                <a:latin typeface="Times New Roman" panose="02020603050405020304" pitchFamily="18" charset="0"/>
                <a:ea typeface="Times New Roman" panose="02020603050405020304" pitchFamily="18" charset="0"/>
              </a:rPr>
              <a:t> </a:t>
            </a:r>
            <a:r>
              <a:rPr lang="kk-KZ" sz="2200" b="1" dirty="0">
                <a:solidFill>
                  <a:srgbClr val="FF0000"/>
                </a:solidFill>
                <a:effectLst/>
                <a:latin typeface="Times New Roman" panose="02020603050405020304" pitchFamily="18" charset="0"/>
                <a:ea typeface="Times New Roman" panose="02020603050405020304" pitchFamily="18" charset="0"/>
              </a:rPr>
              <a:t>аптасына  - екі рет </a:t>
            </a:r>
            <a:r>
              <a:rPr lang="kk-KZ" sz="2200" dirty="0">
                <a:effectLst/>
                <a:latin typeface="Times New Roman" panose="02020603050405020304" pitchFamily="18" charset="0"/>
                <a:ea typeface="Times New Roman" panose="02020603050405020304" pitchFamily="18" charset="0"/>
              </a:rPr>
              <a:t>музыка</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жетекшісімен мектепке дейінгі ұйымның кестесіне</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сәйкес</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жүргізіледі.</a:t>
            </a:r>
            <a:br>
              <a:rPr lang="ru-RU" sz="2200" dirty="0">
                <a:effectLst/>
                <a:latin typeface="Times New Roman" panose="02020603050405020304" pitchFamily="18" charset="0"/>
                <a:ea typeface="Times New Roman" panose="02020603050405020304" pitchFamily="18" charset="0"/>
              </a:rPr>
            </a:br>
            <a:r>
              <a:rPr lang="kk-KZ" sz="2200" dirty="0">
                <a:effectLst/>
                <a:latin typeface="Times New Roman" panose="02020603050405020304" pitchFamily="18" charset="0"/>
                <a:ea typeface="Times New Roman" panose="02020603050405020304" pitchFamily="18" charset="0"/>
              </a:rPr>
              <a:t>Балалардың</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жас</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ерекшеліктерін</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ескере</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отырып,</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күні</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бойы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музыканы</a:t>
            </a:r>
            <a:r>
              <a:rPr lang="kk-KZ" sz="2200" spc="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тыңдау,</a:t>
            </a:r>
            <a:r>
              <a:rPr lang="kk-KZ" sz="2200" spc="-7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ән</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айту,</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әндерді</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жаттату,</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импровизация,</a:t>
            </a:r>
            <a:r>
              <a:rPr lang="kk-KZ" sz="2200" spc="-7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ырғақты-музыкалық</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қимылдар,</a:t>
            </a:r>
            <a:r>
              <a:rPr lang="kk-KZ" sz="2200" spc="-340" dirty="0">
                <a:effectLst/>
                <a:latin typeface="Times New Roman" panose="02020603050405020304" pitchFamily="18" charset="0"/>
                <a:ea typeface="Times New Roman" panose="02020603050405020304" pitchFamily="18" charset="0"/>
              </a:rPr>
              <a:t> </a:t>
            </a:r>
            <a:r>
              <a:rPr lang="kk-KZ" sz="2200" spc="-5" dirty="0">
                <a:effectLst/>
                <a:latin typeface="Times New Roman" panose="02020603050405020304" pitchFamily="18" charset="0"/>
                <a:ea typeface="Times New Roman" panose="02020603050405020304" pitchFamily="18" charset="0"/>
              </a:rPr>
              <a:t>балалар</a:t>
            </a:r>
            <a:r>
              <a:rPr lang="kk-KZ" sz="2200" spc="-70" dirty="0">
                <a:effectLst/>
                <a:latin typeface="Times New Roman" panose="02020603050405020304" pitchFamily="18" charset="0"/>
                <a:ea typeface="Times New Roman" panose="02020603050405020304" pitchFamily="18" charset="0"/>
              </a:rPr>
              <a:t> </a:t>
            </a:r>
            <a:r>
              <a:rPr lang="kk-KZ" sz="2200" spc="-5" dirty="0">
                <a:effectLst/>
                <a:latin typeface="Times New Roman" panose="02020603050405020304" pitchFamily="18" charset="0"/>
                <a:ea typeface="Times New Roman" panose="02020603050405020304" pitchFamily="18" charset="0"/>
              </a:rPr>
              <a:t>музыка</a:t>
            </a:r>
            <a:r>
              <a:rPr lang="kk-KZ" sz="2200" spc="-7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аспаптарында</a:t>
            </a:r>
            <a:r>
              <a:rPr lang="kk-KZ" sz="2200" spc="-9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ойнау</a:t>
            </a:r>
            <a:r>
              <a:rPr lang="kk-KZ" sz="2200" spc="-9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және</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басқа</a:t>
            </a:r>
            <a:r>
              <a:rPr lang="kk-KZ" sz="2200" spc="-7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да</a:t>
            </a:r>
            <a:r>
              <a:rPr lang="kk-KZ" sz="2200" spc="-7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музыкалық</a:t>
            </a:r>
            <a:r>
              <a:rPr lang="kk-KZ" sz="2200" spc="-75"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әрекеттерге</a:t>
            </a:r>
            <a:r>
              <a:rPr lang="kk-KZ" sz="2200" spc="-7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уақыт</a:t>
            </a:r>
            <a:r>
              <a:rPr lang="kk-KZ" sz="2200" spc="-340" dirty="0">
                <a:effectLst/>
                <a:latin typeface="Times New Roman" panose="02020603050405020304" pitchFamily="18" charset="0"/>
                <a:ea typeface="Times New Roman" panose="02020603050405020304" pitchFamily="18" charset="0"/>
              </a:rPr>
              <a:t> </a:t>
            </a:r>
            <a:r>
              <a:rPr lang="kk-KZ" sz="2200" dirty="0">
                <a:effectLst/>
                <a:latin typeface="Times New Roman" panose="02020603050405020304" pitchFamily="18" charset="0"/>
                <a:ea typeface="Times New Roman" panose="02020603050405020304" pitchFamily="18" charset="0"/>
              </a:rPr>
              <a:t>бөлінеді.</a:t>
            </a:r>
            <a:br>
              <a:rPr lang="ru-RU" sz="2200" dirty="0">
                <a:effectLst/>
                <a:latin typeface="Times New Roman" panose="02020603050405020304" pitchFamily="18" charset="0"/>
                <a:ea typeface="Times New Roman" panose="02020603050405020304" pitchFamily="18" charset="0"/>
              </a:rPr>
            </a:br>
            <a:br>
              <a:rPr lang="ru-RU" sz="2200" dirty="0">
                <a:effectLst/>
                <a:latin typeface="Times New Roman" panose="02020603050405020304" pitchFamily="18" charset="0"/>
                <a:ea typeface="Times New Roman" panose="02020603050405020304" pitchFamily="18" charset="0"/>
              </a:rPr>
            </a:br>
            <a:br>
              <a:rPr lang="ru-RU" sz="2200" dirty="0">
                <a:effectLst/>
                <a:latin typeface="Times New Roman" panose="02020603050405020304" pitchFamily="18" charset="0"/>
                <a:ea typeface="Times New Roman" panose="02020603050405020304" pitchFamily="18" charset="0"/>
              </a:rPr>
            </a:br>
            <a:endParaRPr lang="ru-RU" sz="2200" dirty="0"/>
          </a:p>
        </p:txBody>
      </p:sp>
      <p:pic>
        <p:nvPicPr>
          <p:cNvPr id="3" name="Рисунок 2">
            <a:extLst>
              <a:ext uri="{FF2B5EF4-FFF2-40B4-BE49-F238E27FC236}">
                <a16:creationId xmlns:a16="http://schemas.microsoft.com/office/drawing/2014/main" id="{30345A9C-7A9B-48EC-738E-96E93521EE5F}"/>
              </a:ext>
            </a:extLst>
          </p:cNvPr>
          <p:cNvPicPr>
            <a:picLocks noChangeAspect="1"/>
          </p:cNvPicPr>
          <p:nvPr/>
        </p:nvPicPr>
        <p:blipFill>
          <a:blip r:embed="rId2"/>
          <a:stretch>
            <a:fillRect/>
          </a:stretch>
        </p:blipFill>
        <p:spPr>
          <a:xfrm>
            <a:off x="357531" y="3406915"/>
            <a:ext cx="3494389" cy="2758389"/>
          </a:xfrm>
          <a:prstGeom prst="rect">
            <a:avLst/>
          </a:prstGeom>
        </p:spPr>
      </p:pic>
      <p:sp>
        <p:nvSpPr>
          <p:cNvPr id="4" name="Заголовок 1">
            <a:extLst>
              <a:ext uri="{FF2B5EF4-FFF2-40B4-BE49-F238E27FC236}">
                <a16:creationId xmlns:a16="http://schemas.microsoft.com/office/drawing/2014/main" id="{75A196A9-87B0-36AC-C37D-329778257B13}"/>
              </a:ext>
            </a:extLst>
          </p:cNvPr>
          <p:cNvSpPr txBox="1">
            <a:spLocks/>
          </p:cNvSpPr>
          <p:nvPr/>
        </p:nvSpPr>
        <p:spPr>
          <a:xfrm>
            <a:off x="71500" y="34889"/>
            <a:ext cx="9001000" cy="328958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3820" marR="83820" indent="359410"/>
            <a:r>
              <a:rPr lang="kk-KZ" sz="2700" b="1" spc="-5" dirty="0">
                <a:solidFill>
                  <a:srgbClr val="FF0000"/>
                </a:solidFill>
                <a:latin typeface="Times New Roman" panose="02020603050405020304" pitchFamily="18" charset="0"/>
                <a:ea typeface="Times New Roman" panose="02020603050405020304" pitchFamily="18" charset="0"/>
              </a:rPr>
              <a:t>Сурет</a:t>
            </a:r>
            <a:r>
              <a:rPr lang="kk-KZ" sz="2700" b="1" spc="-80" dirty="0">
                <a:solidFill>
                  <a:srgbClr val="FF0000"/>
                </a:solidFill>
                <a:latin typeface="Times New Roman" panose="02020603050405020304" pitchFamily="18" charset="0"/>
                <a:ea typeface="Times New Roman" panose="02020603050405020304" pitchFamily="18" charset="0"/>
              </a:rPr>
              <a:t> </a:t>
            </a:r>
            <a:r>
              <a:rPr lang="kk-KZ" sz="2700" b="1" spc="-5" dirty="0">
                <a:solidFill>
                  <a:srgbClr val="FF0000"/>
                </a:solidFill>
                <a:latin typeface="Times New Roman" panose="02020603050405020304" pitchFamily="18" charset="0"/>
                <a:ea typeface="Times New Roman" panose="02020603050405020304" pitchFamily="18" charset="0"/>
              </a:rPr>
              <a:t>салу,</a:t>
            </a:r>
            <a:r>
              <a:rPr lang="kk-KZ" sz="2700" b="1" spc="-80" dirty="0">
                <a:solidFill>
                  <a:srgbClr val="FF0000"/>
                </a:solidFill>
                <a:latin typeface="Times New Roman" panose="02020603050405020304" pitchFamily="18" charset="0"/>
                <a:ea typeface="Times New Roman" panose="02020603050405020304" pitchFamily="18" charset="0"/>
              </a:rPr>
              <a:t> </a:t>
            </a:r>
            <a:r>
              <a:rPr lang="kk-KZ" sz="2700" b="1" spc="-5" dirty="0">
                <a:solidFill>
                  <a:srgbClr val="FF0000"/>
                </a:solidFill>
                <a:latin typeface="Times New Roman" panose="02020603050405020304" pitchFamily="18" charset="0"/>
                <a:ea typeface="Times New Roman" panose="02020603050405020304" pitchFamily="18" charset="0"/>
              </a:rPr>
              <a:t>мүсіндеу,</a:t>
            </a:r>
            <a:r>
              <a:rPr lang="kk-KZ" sz="2700" b="1" spc="-85" dirty="0">
                <a:solidFill>
                  <a:srgbClr val="FF0000"/>
                </a:solidFill>
                <a:latin typeface="Times New Roman" panose="02020603050405020304" pitchFamily="18" charset="0"/>
                <a:ea typeface="Times New Roman" panose="02020603050405020304" pitchFamily="18" charset="0"/>
              </a:rPr>
              <a:t> </a:t>
            </a:r>
            <a:r>
              <a:rPr lang="kk-KZ" sz="2700" b="1" spc="-5" dirty="0">
                <a:solidFill>
                  <a:srgbClr val="FF0000"/>
                </a:solidFill>
                <a:latin typeface="Times New Roman" panose="02020603050405020304" pitchFamily="18" charset="0"/>
                <a:ea typeface="Times New Roman" panose="02020603050405020304" pitchFamily="18" charset="0"/>
              </a:rPr>
              <a:t>жапсыру,</a:t>
            </a:r>
            <a:r>
              <a:rPr lang="kk-KZ" sz="2700" b="1" spc="-80" dirty="0">
                <a:solidFill>
                  <a:srgbClr val="FF0000"/>
                </a:solidFill>
                <a:latin typeface="Times New Roman" panose="02020603050405020304" pitchFamily="18" charset="0"/>
                <a:ea typeface="Times New Roman" panose="02020603050405020304" pitchFamily="18" charset="0"/>
              </a:rPr>
              <a:t> </a:t>
            </a:r>
            <a:r>
              <a:rPr lang="kk-KZ" sz="2700" b="1" spc="-5" dirty="0">
                <a:solidFill>
                  <a:srgbClr val="FF0000"/>
                </a:solidFill>
                <a:latin typeface="Times New Roman" panose="02020603050405020304" pitchFamily="18" charset="0"/>
                <a:ea typeface="Times New Roman" panose="02020603050405020304" pitchFamily="18" charset="0"/>
              </a:rPr>
              <a:t>құрастыру</a:t>
            </a:r>
            <a:r>
              <a:rPr lang="kk-KZ" sz="2700" b="1" spc="-65" dirty="0">
                <a:solidFill>
                  <a:srgbClr val="FF0000"/>
                </a:solidFill>
                <a:latin typeface="Times New Roman" panose="02020603050405020304" pitchFamily="18" charset="0"/>
                <a:ea typeface="Times New Roman" panose="02020603050405020304" pitchFamily="18" charset="0"/>
              </a:rPr>
              <a:t> </a:t>
            </a:r>
            <a:r>
              <a:rPr lang="kk-KZ" sz="2700" b="1" spc="-5" dirty="0">
                <a:solidFill>
                  <a:srgbClr val="FF0000"/>
                </a:solidFill>
                <a:latin typeface="Times New Roman" panose="02020603050405020304" pitchFamily="18" charset="0"/>
                <a:ea typeface="Times New Roman" panose="02020603050405020304" pitchFamily="18" charset="0"/>
              </a:rPr>
              <a:t>күн</a:t>
            </a:r>
            <a:r>
              <a:rPr lang="kk-KZ" sz="2700" b="1" spc="-80" dirty="0">
                <a:solidFill>
                  <a:srgbClr val="FF0000"/>
                </a:solidFill>
                <a:latin typeface="Times New Roman" panose="02020603050405020304" pitchFamily="18" charset="0"/>
                <a:ea typeface="Times New Roman" panose="02020603050405020304" pitchFamily="18" charset="0"/>
              </a:rPr>
              <a:t> </a:t>
            </a:r>
            <a:r>
              <a:rPr lang="kk-KZ" sz="2700" b="1" spc="-5" dirty="0">
                <a:solidFill>
                  <a:srgbClr val="FF0000"/>
                </a:solidFill>
                <a:latin typeface="Times New Roman" panose="02020603050405020304" pitchFamily="18" charset="0"/>
                <a:ea typeface="Times New Roman" panose="02020603050405020304" pitchFamily="18" charset="0"/>
              </a:rPr>
              <a:t>сайын</a:t>
            </a:r>
            <a:r>
              <a:rPr lang="kk-KZ" sz="2700" b="1" spc="210" dirty="0">
                <a:solidFill>
                  <a:srgbClr val="FF0000"/>
                </a:solidFill>
                <a:latin typeface="Times New Roman" panose="02020603050405020304" pitchFamily="18" charset="0"/>
                <a:ea typeface="Times New Roman" panose="02020603050405020304" pitchFamily="18" charset="0"/>
              </a:rPr>
              <a:t> </a:t>
            </a:r>
            <a:br>
              <a:rPr lang="kk-KZ" sz="2700" b="1" spc="210" dirty="0">
                <a:solidFill>
                  <a:srgbClr val="FF0000"/>
                </a:solidFill>
                <a:latin typeface="Times New Roman" panose="02020603050405020304" pitchFamily="18" charset="0"/>
                <a:ea typeface="Times New Roman" panose="02020603050405020304" pitchFamily="18" charset="0"/>
              </a:rPr>
            </a:br>
            <a:r>
              <a:rPr lang="kk-KZ" sz="2200" dirty="0">
                <a:latin typeface="Times New Roman" panose="02020603050405020304" pitchFamily="18" charset="0"/>
                <a:ea typeface="Times New Roman" panose="02020603050405020304" pitchFamily="18" charset="0"/>
              </a:rPr>
              <a:t>тек</a:t>
            </a:r>
            <a:r>
              <a:rPr lang="kk-KZ" sz="2200" spc="-8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ұйымдастырылған</a:t>
            </a:r>
            <a:r>
              <a:rPr lang="kk-KZ" sz="2200" spc="-33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іс-әрекеттерінде ғана емес, сондай-ақ балалардың қызығушылықтарын ескере</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отырып, басқа уақытта да ұйымдастырылады және бірнеше жұмыс түрі қатар</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жүруі мүмкін немесе көпшілігінің қалауы бойынша барлығы бір жұмыс түрімен</a:t>
            </a:r>
            <a:r>
              <a:rPr lang="kk-KZ" sz="2200" spc="-33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айналысуына болады.</a:t>
            </a:r>
            <a:br>
              <a:rPr lang="kk-KZ" sz="2200" dirty="0">
                <a:latin typeface="Times New Roman" panose="02020603050405020304" pitchFamily="18" charset="0"/>
                <a:ea typeface="Times New Roman" panose="02020603050405020304" pitchFamily="18" charset="0"/>
              </a:rPr>
            </a:br>
            <a:r>
              <a:rPr lang="kk-KZ" sz="2200" dirty="0">
                <a:latin typeface="Times New Roman" panose="02020603050405020304" pitchFamily="18" charset="0"/>
                <a:ea typeface="Times New Roman" panose="02020603050405020304" pitchFamily="18" charset="0"/>
              </a:rPr>
              <a:t>Балалар</a:t>
            </a:r>
            <a:r>
              <a:rPr lang="kk-KZ" sz="2200" spc="-7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айналадағы</a:t>
            </a:r>
            <a:r>
              <a:rPr lang="kk-KZ" sz="2200" spc="-7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болып</a:t>
            </a:r>
            <a:r>
              <a:rPr lang="kk-KZ" sz="2200" spc="-6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жатқан</a:t>
            </a:r>
            <a:r>
              <a:rPr lang="kk-KZ" sz="2200" spc="-6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оқиғаларды</a:t>
            </a:r>
            <a:r>
              <a:rPr lang="kk-KZ" sz="2200" spc="-7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ой</a:t>
            </a:r>
            <a:r>
              <a:rPr lang="kk-KZ" sz="2200" spc="-6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елегінен</a:t>
            </a:r>
            <a:r>
              <a:rPr lang="kk-KZ" sz="2200" spc="-6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өткізіп,</a:t>
            </a:r>
            <a:r>
              <a:rPr lang="kk-KZ" sz="2200" spc="-7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тәжірибе</a:t>
            </a:r>
            <a:r>
              <a:rPr lang="kk-KZ" sz="2200" spc="-34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жинақтауы</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және</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дағдыларды</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игеруі</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үшін</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олардың</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қиялын</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дамыту,</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шығармашылық</a:t>
            </a:r>
            <a:r>
              <a:rPr lang="kk-KZ" sz="2200" spc="-7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қабілеттерін</a:t>
            </a:r>
            <a:r>
              <a:rPr lang="kk-KZ" sz="2200" spc="-6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ашу</a:t>
            </a:r>
            <a:r>
              <a:rPr lang="kk-KZ" sz="2200" spc="-8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ұсынылады,</a:t>
            </a:r>
            <a:r>
              <a:rPr lang="kk-KZ" sz="2200" spc="-7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ол</a:t>
            </a:r>
            <a:r>
              <a:rPr lang="kk-KZ" sz="2200" spc="-7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үшін</a:t>
            </a:r>
            <a:r>
              <a:rPr lang="kk-KZ" sz="2200" spc="-7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балаларға</a:t>
            </a:r>
            <a:r>
              <a:rPr lang="kk-KZ" sz="2200" spc="-70"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жұмыс</a:t>
            </a:r>
            <a:r>
              <a:rPr lang="kk-KZ" sz="2200" spc="-7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жасауға</a:t>
            </a:r>
            <a:r>
              <a:rPr lang="kk-KZ" sz="2200" spc="-33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дайын үлгі беруді жиі қолданбау,</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бейнелеу құралдарын қолданып, бейнелерді,</a:t>
            </a:r>
            <a:r>
              <a:rPr lang="kk-KZ" sz="2200" spc="5" dirty="0">
                <a:latin typeface="Times New Roman" panose="02020603050405020304" pitchFamily="18" charset="0"/>
                <a:ea typeface="Times New Roman" panose="02020603050405020304" pitchFamily="18" charset="0"/>
              </a:rPr>
              <a:t> </a:t>
            </a:r>
            <a:r>
              <a:rPr lang="kk-KZ" sz="2200" dirty="0">
                <a:latin typeface="Times New Roman" panose="02020603050405020304" pitchFamily="18" charset="0"/>
                <a:ea typeface="Times New Roman" panose="02020603050405020304" pitchFamily="18" charset="0"/>
              </a:rPr>
              <a:t>құрастыруларды</a:t>
            </a:r>
            <a:r>
              <a:rPr lang="kk-KZ" sz="2200" spc="5" dirty="0">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өзбетінше</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жасауға</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ынталандыру,</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оларға</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еркіндік</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беру,</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тапсырманы</a:t>
            </a:r>
            <a:r>
              <a:rPr lang="kk-KZ" sz="2200" b="1" spc="-5"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шығармашылықпен</a:t>
            </a:r>
            <a:r>
              <a:rPr lang="kk-KZ" sz="2200" b="1" spc="-10" dirty="0">
                <a:solidFill>
                  <a:srgbClr val="FF0000"/>
                </a:solidFill>
                <a:latin typeface="Times New Roman" panose="02020603050405020304" pitchFamily="18" charset="0"/>
                <a:ea typeface="Times New Roman" panose="02020603050405020304" pitchFamily="18" charset="0"/>
              </a:rPr>
              <a:t> </a:t>
            </a:r>
            <a:r>
              <a:rPr lang="kk-KZ" sz="2200" b="1" dirty="0">
                <a:solidFill>
                  <a:srgbClr val="FF0000"/>
                </a:solidFill>
                <a:latin typeface="Times New Roman" panose="02020603050405020304" pitchFamily="18" charset="0"/>
                <a:ea typeface="Times New Roman" panose="02020603050405020304" pitchFamily="18" charset="0"/>
              </a:rPr>
              <a:t>орындауға баулу</a:t>
            </a:r>
            <a:r>
              <a:rPr lang="kk-KZ" sz="2200" dirty="0">
                <a:latin typeface="Times New Roman" panose="02020603050405020304" pitchFamily="18" charset="0"/>
                <a:ea typeface="Times New Roman" panose="02020603050405020304" pitchFamily="18" charset="0"/>
              </a:rPr>
              <a:t>.</a:t>
            </a:r>
            <a:endParaRPr lang="ru-RU" sz="2200" dirty="0"/>
          </a:p>
        </p:txBody>
      </p:sp>
    </p:spTree>
    <p:extLst>
      <p:ext uri="{BB962C8B-B14F-4D97-AF65-F5344CB8AC3E}">
        <p14:creationId xmlns:p14="http://schemas.microsoft.com/office/powerpoint/2010/main" val="236761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30DFA5-DEA2-5E8D-F31F-9E8B2F3992F8}"/>
              </a:ext>
            </a:extLst>
          </p:cNvPr>
          <p:cNvSpPr>
            <a:spLocks noGrp="1"/>
          </p:cNvSpPr>
          <p:nvPr>
            <p:ph type="title"/>
          </p:nvPr>
        </p:nvSpPr>
        <p:spPr>
          <a:xfrm>
            <a:off x="539552" y="188640"/>
            <a:ext cx="8424936" cy="4104456"/>
          </a:xfrm>
        </p:spPr>
        <p:txBody>
          <a:bodyPr>
            <a:noAutofit/>
          </a:bodyPr>
          <a:lstStyle/>
          <a:p>
            <a:pPr marL="83820" marR="81915" indent="359410"/>
            <a:r>
              <a:rPr lang="kk-KZ" sz="3200" b="1" dirty="0">
                <a:solidFill>
                  <a:srgbClr val="FF0000"/>
                </a:solidFill>
                <a:effectLst/>
                <a:latin typeface="Times New Roman" panose="02020603050405020304" pitchFamily="18" charset="0"/>
                <a:ea typeface="Times New Roman" panose="02020603050405020304" pitchFamily="18" charset="0"/>
              </a:rPr>
              <a:t>Баланың</a:t>
            </a:r>
            <a:r>
              <a:rPr lang="kk-KZ" sz="3200" b="1" spc="5" dirty="0">
                <a:solidFill>
                  <a:srgbClr val="FF0000"/>
                </a:solidFill>
                <a:effectLst/>
                <a:latin typeface="Times New Roman" panose="02020603050405020304" pitchFamily="18" charset="0"/>
                <a:ea typeface="Times New Roman" panose="02020603050405020304" pitchFamily="18" charset="0"/>
              </a:rPr>
              <a:t> </a:t>
            </a:r>
            <a:r>
              <a:rPr lang="kk-KZ" sz="3200" b="1" dirty="0">
                <a:solidFill>
                  <a:srgbClr val="FF0000"/>
                </a:solidFill>
                <a:effectLst/>
                <a:latin typeface="Times New Roman" panose="02020603050405020304" pitchFamily="18" charset="0"/>
                <a:ea typeface="Times New Roman" panose="02020603050405020304" pitchFamily="18" charset="0"/>
              </a:rPr>
              <a:t>даму</a:t>
            </a:r>
            <a:r>
              <a:rPr lang="kk-KZ" sz="3200" b="1" spc="5" dirty="0">
                <a:solidFill>
                  <a:srgbClr val="FF0000"/>
                </a:solidFill>
                <a:effectLst/>
                <a:latin typeface="Times New Roman" panose="02020603050405020304" pitchFamily="18" charset="0"/>
                <a:ea typeface="Times New Roman" panose="02020603050405020304" pitchFamily="18" charset="0"/>
              </a:rPr>
              <a:t> </a:t>
            </a:r>
            <a:r>
              <a:rPr lang="kk-KZ" sz="3200" b="1" dirty="0">
                <a:solidFill>
                  <a:srgbClr val="FF0000"/>
                </a:solidFill>
                <a:effectLst/>
                <a:latin typeface="Times New Roman" panose="02020603050405020304" pitchFamily="18" charset="0"/>
                <a:ea typeface="Times New Roman" panose="02020603050405020304" pitchFamily="18" charset="0"/>
              </a:rPr>
              <a:t>динамикасы</a:t>
            </a:r>
            <a:br>
              <a:rPr lang="kk-KZ" sz="2000" b="1" dirty="0">
                <a:solidFill>
                  <a:srgbClr val="FF0000"/>
                </a:solidFill>
                <a:effectLst/>
                <a:latin typeface="Times New Roman" panose="02020603050405020304" pitchFamily="18" charset="0"/>
                <a:ea typeface="Times New Roman" panose="02020603050405020304" pitchFamily="18" charset="0"/>
              </a:rPr>
            </a:br>
            <a:r>
              <a:rPr lang="kk-KZ" sz="2000" b="1" spc="5" dirty="0">
                <a:solidFill>
                  <a:srgbClr val="FF0000"/>
                </a:solidFill>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туралы</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ақпарат</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алу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үшін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диагностика</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негізінде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Үлгілік</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бағдарламаның мазмұнын меңгеру бойынша</a:t>
            </a:r>
            <a:r>
              <a:rPr lang="kk-KZ" sz="2000" spc="5" dirty="0">
                <a:effectLst/>
                <a:latin typeface="Times New Roman" panose="02020603050405020304" pitchFamily="18" charset="0"/>
                <a:ea typeface="Times New Roman" panose="02020603050405020304" pitchFamily="18" charset="0"/>
              </a:rPr>
              <a:t> </a:t>
            </a:r>
            <a:r>
              <a:rPr lang="kk-KZ" sz="2000" b="1" dirty="0">
                <a:solidFill>
                  <a:srgbClr val="FF0000"/>
                </a:solidFill>
                <a:effectLst/>
                <a:latin typeface="Times New Roman" panose="02020603050405020304" pitchFamily="18" charset="0"/>
                <a:ea typeface="Times New Roman" panose="02020603050405020304" pitchFamily="18" charset="0"/>
              </a:rPr>
              <a:t>мониторинг жүргізіледі</a:t>
            </a:r>
            <a:r>
              <a:rPr lang="kk-KZ" sz="2000" spc="5" dirty="0">
                <a:effectLst/>
                <a:latin typeface="Times New Roman" panose="02020603050405020304" pitchFamily="18" charset="0"/>
                <a:ea typeface="Times New Roman" panose="02020603050405020304" pitchFamily="18" charset="0"/>
              </a:rPr>
              <a:t> </a:t>
            </a:r>
            <a:br>
              <a:rPr lang="kk-KZ" sz="2000" spc="5" dirty="0">
                <a:effectLst/>
                <a:latin typeface="Times New Roman" panose="02020603050405020304" pitchFamily="18" charset="0"/>
                <a:ea typeface="Times New Roman" panose="02020603050405020304" pitchFamily="18" charset="0"/>
              </a:rPr>
            </a:b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бастапқы</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қыркүйекте</a:t>
            </a:r>
            <a:br>
              <a:rPr lang="kk-KZ" sz="2000" dirty="0">
                <a:effectLst/>
                <a:latin typeface="Times New Roman" panose="02020603050405020304" pitchFamily="18" charset="0"/>
                <a:ea typeface="Times New Roman" panose="02020603050405020304" pitchFamily="18" charset="0"/>
              </a:rPr>
            </a:br>
            <a:r>
              <a:rPr lang="kk-KZ" sz="2000" spc="-5" dirty="0">
                <a:effectLst/>
                <a:latin typeface="Times New Roman" panose="02020603050405020304" pitchFamily="18" charset="0"/>
                <a:ea typeface="Times New Roman" panose="02020603050405020304" pitchFamily="18" charset="0"/>
              </a:rPr>
              <a:t> - </a:t>
            </a:r>
            <a:r>
              <a:rPr lang="kk-KZ" sz="2000" dirty="0">
                <a:effectLst/>
                <a:latin typeface="Times New Roman" panose="02020603050405020304" pitchFamily="18" charset="0"/>
                <a:ea typeface="Times New Roman" panose="02020603050405020304" pitchFamily="18" charset="0"/>
              </a:rPr>
              <a:t>аралық-қаңтарда</a:t>
            </a:r>
            <a:r>
              <a:rPr lang="kk-KZ" sz="2000" spc="-15" dirty="0">
                <a:effectLst/>
                <a:latin typeface="Times New Roman" panose="02020603050405020304" pitchFamily="18" charset="0"/>
                <a:ea typeface="Times New Roman" panose="02020603050405020304" pitchFamily="18" charset="0"/>
              </a:rPr>
              <a:t> </a:t>
            </a:r>
            <a:br>
              <a:rPr lang="kk-KZ" sz="2000" spc="-15" dirty="0">
                <a:latin typeface="Times New Roman" panose="02020603050405020304" pitchFamily="18" charset="0"/>
                <a:ea typeface="Times New Roman" panose="02020603050405020304" pitchFamily="18" charset="0"/>
              </a:rPr>
            </a:br>
            <a:r>
              <a:rPr lang="kk-KZ" sz="2000" spc="-15" dirty="0">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қорытынды-мамыр айында</a:t>
            </a:r>
            <a:br>
              <a:rPr lang="ru-RU" sz="2000" dirty="0">
                <a:effectLst/>
                <a:latin typeface="Times New Roman" panose="02020603050405020304" pitchFamily="18" charset="0"/>
                <a:ea typeface="Times New Roman" panose="02020603050405020304" pitchFamily="18" charset="0"/>
              </a:rPr>
            </a:br>
            <a:br>
              <a:rPr lang="ru-RU" sz="2000" dirty="0">
                <a:effectLst/>
                <a:latin typeface="Times New Roman" panose="02020603050405020304" pitchFamily="18" charset="0"/>
                <a:ea typeface="Times New Roman" panose="02020603050405020304" pitchFamily="18" charset="0"/>
              </a:rPr>
            </a:br>
            <a:r>
              <a:rPr lang="kk-KZ" sz="2000" b="1" u="sng" dirty="0">
                <a:effectLst/>
                <a:latin typeface="Times New Roman" panose="02020603050405020304" pitchFamily="18" charset="0"/>
                <a:ea typeface="Times New Roman" panose="02020603050405020304" pitchFamily="18" charset="0"/>
              </a:rPr>
              <a:t>Мониторингтің</a:t>
            </a:r>
            <a:r>
              <a:rPr lang="kk-KZ" sz="2000" b="1" u="sng" spc="-25" dirty="0">
                <a:effectLst/>
                <a:latin typeface="Times New Roman" panose="02020603050405020304" pitchFamily="18" charset="0"/>
                <a:ea typeface="Times New Roman" panose="02020603050405020304" pitchFamily="18" charset="0"/>
              </a:rPr>
              <a:t> </a:t>
            </a:r>
            <a:r>
              <a:rPr lang="kk-KZ" sz="2000" b="1" u="sng" dirty="0">
                <a:effectLst/>
                <a:latin typeface="Times New Roman" panose="02020603050405020304" pitchFamily="18" charset="0"/>
                <a:ea typeface="Times New Roman" panose="02020603050405020304" pitchFamily="18" charset="0"/>
              </a:rPr>
              <a:t>мақсаты:</a:t>
            </a:r>
            <a:br>
              <a:rPr lang="ru-RU" sz="2000" b="1" u="sng" dirty="0">
                <a:effectLst/>
                <a:latin typeface="Times New Roman" panose="02020603050405020304" pitchFamily="18" charset="0"/>
                <a:ea typeface="Times New Roman" panose="02020603050405020304" pitchFamily="18" charset="0"/>
              </a:rPr>
            </a:br>
            <a:r>
              <a:rPr lang="ru-RU" sz="2000" b="1"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баланың</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жетістіктерін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қадағалау;</a:t>
            </a:r>
            <a:br>
              <a:rPr lang="ru-RU" sz="2000" dirty="0">
                <a:effectLst/>
                <a:latin typeface="Times New Roman" panose="02020603050405020304" pitchFamily="18" charset="0"/>
                <a:ea typeface="Times New Roman" panose="02020603050405020304" pitchFamily="18" charset="0"/>
              </a:rPr>
            </a:br>
            <a:r>
              <a:rPr lang="ru-RU" sz="200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балаларды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тәрбиелеу</a:t>
            </a:r>
            <a:r>
              <a:rPr lang="kk-KZ" sz="2000" spc="-3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мен</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дамытуда</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жеке</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тәсілдерді</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қамтамасыз</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ету;</a:t>
            </a:r>
            <a:br>
              <a:rPr lang="ru-RU" sz="2000" dirty="0">
                <a:effectLst/>
                <a:latin typeface="Times New Roman" panose="02020603050405020304" pitchFamily="18" charset="0"/>
                <a:ea typeface="Times New Roman" panose="02020603050405020304" pitchFamily="18" charset="0"/>
              </a:rPr>
            </a:br>
            <a:r>
              <a:rPr lang="ru-RU" sz="200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түзету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іс-шараларын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жедел</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жоспарлау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негізінде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білім</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беру</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процесін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жетілдіру;</a:t>
            </a:r>
            <a:br>
              <a:rPr lang="ru-RU" sz="2000" dirty="0">
                <a:effectLst/>
                <a:latin typeface="Times New Roman" panose="02020603050405020304" pitchFamily="18" charset="0"/>
                <a:ea typeface="Times New Roman" panose="02020603050405020304" pitchFamily="18" charset="0"/>
              </a:rPr>
            </a:br>
            <a:r>
              <a:rPr lang="kk-KZ" sz="2000" dirty="0">
                <a:effectLst/>
                <a:latin typeface="Times New Roman" panose="02020603050405020304" pitchFamily="18" charset="0"/>
                <a:ea typeface="Times New Roman" panose="02020603050405020304" pitchFamily="18" charset="0"/>
              </a:rPr>
              <a:t>баланың</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Үлгілік</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бағдарлама</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мазмұнын</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меңгеру</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деңгейін</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анықтау.</a:t>
            </a:r>
            <a:endParaRPr lang="ru-RU" sz="2000" dirty="0"/>
          </a:p>
        </p:txBody>
      </p:sp>
      <p:sp>
        <p:nvSpPr>
          <p:cNvPr id="5" name="TextBox 4">
            <a:extLst>
              <a:ext uri="{FF2B5EF4-FFF2-40B4-BE49-F238E27FC236}">
                <a16:creationId xmlns:a16="http://schemas.microsoft.com/office/drawing/2014/main" id="{5A04E526-1D42-A5A8-2C6F-0209BECF755A}"/>
              </a:ext>
            </a:extLst>
          </p:cNvPr>
          <p:cNvSpPr txBox="1"/>
          <p:nvPr/>
        </p:nvSpPr>
        <p:spPr>
          <a:xfrm>
            <a:off x="539552" y="4149080"/>
            <a:ext cx="8352928" cy="1508105"/>
          </a:xfrm>
          <a:prstGeom prst="rect">
            <a:avLst/>
          </a:prstGeom>
          <a:noFill/>
        </p:spPr>
        <p:txBody>
          <a:bodyPr wrap="square">
            <a:spAutoFit/>
          </a:bodyPr>
          <a:lstStyle/>
          <a:p>
            <a:pPr algn="ctr"/>
            <a:r>
              <a:rPr lang="kk-KZ" sz="2000" b="1" dirty="0">
                <a:effectLst/>
                <a:latin typeface="Times New Roman" panose="02020603050405020304" pitchFamily="18" charset="0"/>
                <a:ea typeface="Times New Roman" panose="02020603050405020304" pitchFamily="18" charset="0"/>
              </a:rPr>
              <a:t>Нәтижелер</a:t>
            </a:r>
            <a:r>
              <a:rPr lang="kk-KZ" sz="2000" b="1" spc="5" dirty="0">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«Бақылау</a:t>
            </a:r>
            <a:r>
              <a:rPr lang="kk-KZ" sz="2400" b="1" spc="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парағында»</a:t>
            </a:r>
            <a:r>
              <a:rPr lang="kk-KZ" sz="2400" b="1" spc="5" dirty="0">
                <a:solidFill>
                  <a:srgbClr val="0070C0"/>
                </a:solidFill>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толтырылады.</a:t>
            </a:r>
          </a:p>
          <a:p>
            <a:pPr algn="ct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Алынған</a:t>
            </a:r>
            <a:r>
              <a:rPr lang="kk-KZ" sz="2000" b="1" spc="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мәліметтер</a:t>
            </a:r>
            <a:r>
              <a:rPr lang="kk-KZ" sz="2000" b="1" spc="-335" dirty="0">
                <a:effectLst/>
                <a:latin typeface="Times New Roman" panose="02020603050405020304" pitchFamily="18" charset="0"/>
                <a:ea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rPr>
              <a:t>негізінде топтағы әрбір балаға </a:t>
            </a:r>
          </a:p>
          <a:p>
            <a:pPr algn="ctr"/>
            <a:r>
              <a:rPr lang="kk-KZ" sz="2800" b="1" dirty="0">
                <a:solidFill>
                  <a:srgbClr val="0070C0"/>
                </a:solidFill>
                <a:effectLst/>
                <a:latin typeface="Times New Roman" panose="02020603050405020304" pitchFamily="18" charset="0"/>
                <a:ea typeface="Times New Roman" panose="02020603050405020304" pitchFamily="18" charset="0"/>
              </a:rPr>
              <a:t>Баланың жеке даму картасы </a:t>
            </a:r>
          </a:p>
          <a:p>
            <a:pPr algn="ctr"/>
            <a:r>
              <a:rPr lang="kk-KZ" sz="2000" b="1" dirty="0">
                <a:effectLst/>
                <a:latin typeface="Times New Roman" panose="02020603050405020304" pitchFamily="18" charset="0"/>
                <a:ea typeface="Times New Roman" panose="02020603050405020304" pitchFamily="18" charset="0"/>
              </a:rPr>
              <a:t>толтырылады </a:t>
            </a:r>
            <a:endParaRPr lang="ru-RU" sz="2000" b="1" dirty="0"/>
          </a:p>
        </p:txBody>
      </p:sp>
      <p:pic>
        <p:nvPicPr>
          <p:cNvPr id="3" name="Picture 2" descr="Diary Png - Paper And Pencil Png Transparent PNG - 3123x1665 - Free  Download on NicePNG">
            <a:extLst>
              <a:ext uri="{FF2B5EF4-FFF2-40B4-BE49-F238E27FC236}">
                <a16:creationId xmlns:a16="http://schemas.microsoft.com/office/drawing/2014/main" id="{3E0C1799-88D1-17C7-5BC3-3792113833C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72200" y="5373216"/>
            <a:ext cx="208823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9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478DE2-05E4-5C21-3F43-923EA6C70375}"/>
              </a:ext>
            </a:extLst>
          </p:cNvPr>
          <p:cNvSpPr>
            <a:spLocks noGrp="1"/>
          </p:cNvSpPr>
          <p:nvPr>
            <p:ph type="title"/>
          </p:nvPr>
        </p:nvSpPr>
        <p:spPr>
          <a:xfrm>
            <a:off x="628650" y="2852936"/>
            <a:ext cx="7886700" cy="1440160"/>
          </a:xfrm>
        </p:spPr>
        <p:txBody>
          <a:bodyPr>
            <a:noAutofit/>
          </a:bodyPr>
          <a:lstStyle/>
          <a:p>
            <a:pPr marL="83820">
              <a:spcBef>
                <a:spcPts val="445"/>
              </a:spcBef>
              <a:spcAft>
                <a:spcPts val="0"/>
              </a:spcAft>
            </a:pPr>
            <a:r>
              <a:rPr lang="kk-KZ" sz="2400" dirty="0">
                <a:effectLst/>
                <a:latin typeface="Times New Roman" panose="02020603050405020304" pitchFamily="18" charset="0"/>
                <a:ea typeface="Times New Roman" panose="02020603050405020304" pitchFamily="18" charset="0"/>
              </a:rPr>
              <a:t>Сондай-ақ</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мектепке</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дейiнгi</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ұйымдар</a:t>
            </a:r>
            <a:r>
              <a:rPr lang="kk-KZ" sz="2400" spc="-10" dirty="0">
                <a:effectLst/>
                <a:latin typeface="Times New Roman" panose="02020603050405020304" pitchFamily="18" charset="0"/>
                <a:ea typeface="Times New Roman" panose="02020603050405020304" pitchFamily="18" charset="0"/>
              </a:rPr>
              <a:t> </a:t>
            </a:r>
            <a:br>
              <a:rPr lang="kk-KZ" sz="2400" spc="-10" dirty="0">
                <a:effectLst/>
                <a:latin typeface="Times New Roman" panose="02020603050405020304" pitchFamily="18" charset="0"/>
                <a:ea typeface="Times New Roman" panose="02020603050405020304" pitchFamily="18" charset="0"/>
              </a:rPr>
            </a:br>
            <a:r>
              <a:rPr lang="kk-KZ" sz="2400" b="1" dirty="0">
                <a:solidFill>
                  <a:srgbClr val="FF0000"/>
                </a:solidFill>
                <a:effectLst/>
                <a:latin typeface="Times New Roman" panose="02020603050405020304" pitchFamily="18" charset="0"/>
                <a:ea typeface="Times New Roman" panose="02020603050405020304" pitchFamily="18" charset="0"/>
              </a:rPr>
              <a:t>мынадай</a:t>
            </a:r>
            <a:r>
              <a:rPr lang="kk-KZ" sz="2400" b="1" spc="32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негізгі мiндеттерді</a:t>
            </a:r>
            <a:r>
              <a:rPr lang="kk-KZ" sz="2400" b="1" spc="-10" dirty="0">
                <a:solidFill>
                  <a:srgbClr val="FF0000"/>
                </a:solidFill>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атқарады:</a:t>
            </a:r>
            <a:br>
              <a:rPr lang="ru-RU" sz="2400" dirty="0">
                <a:effectLst/>
                <a:latin typeface="Times New Roman" panose="02020603050405020304" pitchFamily="18" charset="0"/>
                <a:ea typeface="Times New Roman" panose="02020603050405020304" pitchFamily="18" charset="0"/>
              </a:rPr>
            </a:b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балалардың</a:t>
            </a:r>
            <a:r>
              <a:rPr lang="kk-KZ" sz="2400" spc="-2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өмірін</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және</a:t>
            </a:r>
            <a:r>
              <a:rPr lang="kk-KZ" sz="2400" spc="-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денсаулығын</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қорғау;</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тәрбиеленушілердің дене, зияткерлік және жеке тұлғалық дамуын</a:t>
            </a:r>
            <a:r>
              <a:rPr lang="kk-KZ" sz="2400" spc="-3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қамтамасыз</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ететін</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оңтайлы жағдайлар</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жасау;</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сапалы</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мектепалды</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даярлауды</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қамтамасыз</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ету;</a:t>
            </a:r>
            <a:br>
              <a:rPr lang="ru-RU" sz="2400" dirty="0">
                <a:effectLst/>
                <a:latin typeface="Times New Roman" panose="02020603050405020304" pitchFamily="18" charset="0"/>
                <a:ea typeface="Times New Roman" panose="02020603050405020304" pitchFamily="18" charset="0"/>
              </a:rPr>
            </a:br>
            <a:r>
              <a:rPr lang="kk-KZ" sz="2400" dirty="0">
                <a:effectLst/>
                <a:latin typeface="Times New Roman" panose="02020603050405020304" pitchFamily="18" charset="0"/>
                <a:ea typeface="Times New Roman" panose="02020603050405020304" pitchFamily="18" charset="0"/>
              </a:rPr>
              <a:t>азаматтылықты,</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қазақстандық</a:t>
            </a:r>
            <a:r>
              <a:rPr lang="kk-KZ" sz="2400" spc="-2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патриотизмді,</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адам</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құқығы</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мен</a:t>
            </a:r>
            <a:r>
              <a:rPr lang="ru-RU" sz="2400" dirty="0">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бостандықтарын құрметтеуді, қоршаған табиғатқа, Отанға, отбасына деген</a:t>
            </a:r>
            <a:r>
              <a:rPr lang="kk-KZ" sz="2400" spc="-3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сүйіспеншілікті тәрбиелеу;</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баланың</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толыққанды</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дамуын</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қамтамасыз</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ету</a:t>
            </a:r>
            <a:r>
              <a:rPr lang="kk-KZ" sz="2400" spc="-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үшін</a:t>
            </a:r>
            <a:r>
              <a:rPr lang="kk-KZ" sz="2400" spc="-2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отбасымен</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өзара</a:t>
            </a:r>
            <a:r>
              <a:rPr lang="kk-KZ" sz="2400" spc="-1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қимыл</a:t>
            </a:r>
            <a:r>
              <a:rPr lang="kk-KZ" sz="2400" spc="-3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жасау;</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ата-аналарға балаларды тәрбиелеу, оқыту, дамыту және денсаулығын қорғау</a:t>
            </a:r>
            <a:r>
              <a:rPr lang="kk-KZ" sz="2400" spc="-3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бойынша</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консультативтік</a:t>
            </a:r>
            <a:r>
              <a:rPr lang="kk-KZ" sz="2400" spc="-2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және әдістемелік</a:t>
            </a:r>
            <a:r>
              <a:rPr lang="kk-KZ" sz="2400" spc="-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көмек</a:t>
            </a:r>
            <a:r>
              <a:rPr lang="kk-KZ" sz="2400" spc="-1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көрсету</a:t>
            </a:r>
            <a:r>
              <a:rPr lang="kk-KZ" sz="2400" spc="-2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болып табылады.</a:t>
            </a:r>
            <a:br>
              <a:rPr lang="ru-RU" sz="2400" dirty="0">
                <a:effectLst/>
                <a:latin typeface="Times New Roman" panose="02020603050405020304" pitchFamily="18" charset="0"/>
                <a:ea typeface="Times New Roman" panose="02020603050405020304" pitchFamily="18" charset="0"/>
              </a:rPr>
            </a:br>
            <a:r>
              <a:rPr lang="kk-KZ" sz="2400" dirty="0">
                <a:effectLst/>
                <a:latin typeface="Times New Roman" panose="02020603050405020304" pitchFamily="18" charset="0"/>
                <a:ea typeface="Times New Roman" panose="02020603050405020304" pitchFamily="18" charset="0"/>
              </a:rPr>
              <a:t> </a:t>
            </a:r>
            <a:br>
              <a:rPr lang="ru-RU" sz="2400" dirty="0">
                <a:effectLst/>
                <a:latin typeface="Times New Roman" panose="02020603050405020304" pitchFamily="18" charset="0"/>
                <a:ea typeface="Times New Roman" panose="02020603050405020304" pitchFamily="18" charset="0"/>
              </a:rPr>
            </a:br>
            <a:endParaRPr lang="ru-RU" sz="2400" dirty="0"/>
          </a:p>
        </p:txBody>
      </p:sp>
    </p:spTree>
    <p:extLst>
      <p:ext uri="{BB962C8B-B14F-4D97-AF65-F5344CB8AC3E}">
        <p14:creationId xmlns:p14="http://schemas.microsoft.com/office/powerpoint/2010/main" val="167841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83A85-B4D4-4E71-F943-E2263178E542}"/>
              </a:ext>
            </a:extLst>
          </p:cNvPr>
          <p:cNvSpPr>
            <a:spLocks noGrp="1"/>
          </p:cNvSpPr>
          <p:nvPr>
            <p:ph type="title"/>
          </p:nvPr>
        </p:nvSpPr>
        <p:spPr>
          <a:xfrm>
            <a:off x="899592" y="87213"/>
            <a:ext cx="7615758" cy="749499"/>
          </a:xfrm>
        </p:spPr>
        <p:txBody>
          <a:bodyPr>
            <a:normAutofit/>
          </a:bodyPr>
          <a:lstStyle/>
          <a:p>
            <a:pPr algn="ctr"/>
            <a:r>
              <a:rPr lang="kk-KZ" sz="3200" b="1" dirty="0">
                <a:solidFill>
                  <a:srgbClr val="0070C0"/>
                </a:solidFill>
                <a:effectLst/>
                <a:latin typeface="Times New Roman" panose="02020603050405020304" pitchFamily="18" charset="0"/>
                <a:ea typeface="Times New Roman" panose="02020603050405020304" pitchFamily="18" charset="0"/>
              </a:rPr>
              <a:t>Мектепке</a:t>
            </a:r>
            <a:r>
              <a:rPr lang="kk-KZ" sz="3200" b="1" spc="-35" dirty="0">
                <a:solidFill>
                  <a:srgbClr val="0070C0"/>
                </a:solidFill>
                <a:effectLst/>
                <a:latin typeface="Times New Roman" panose="02020603050405020304" pitchFamily="18" charset="0"/>
                <a:ea typeface="Times New Roman" panose="02020603050405020304" pitchFamily="18" charset="0"/>
              </a:rPr>
              <a:t> </a:t>
            </a:r>
            <a:r>
              <a:rPr lang="kk-KZ" sz="3200" b="1" dirty="0">
                <a:solidFill>
                  <a:srgbClr val="0070C0"/>
                </a:solidFill>
                <a:effectLst/>
                <a:latin typeface="Times New Roman" panose="02020603050405020304" pitchFamily="18" charset="0"/>
                <a:ea typeface="Times New Roman" panose="02020603050405020304" pitchFamily="18" charset="0"/>
              </a:rPr>
              <a:t>дейінгі</a:t>
            </a:r>
            <a:r>
              <a:rPr lang="kk-KZ" sz="3200" b="1" spc="-30" dirty="0">
                <a:solidFill>
                  <a:srgbClr val="0070C0"/>
                </a:solidFill>
                <a:effectLst/>
                <a:latin typeface="Times New Roman" panose="02020603050405020304" pitchFamily="18" charset="0"/>
                <a:ea typeface="Times New Roman" panose="02020603050405020304" pitchFamily="18" charset="0"/>
              </a:rPr>
              <a:t> </a:t>
            </a:r>
            <a:r>
              <a:rPr lang="kk-KZ" sz="3200" b="1" dirty="0">
                <a:solidFill>
                  <a:srgbClr val="0070C0"/>
                </a:solidFill>
                <a:effectLst/>
                <a:latin typeface="Times New Roman" panose="02020603050405020304" pitchFamily="18" charset="0"/>
                <a:ea typeface="Times New Roman" panose="02020603050405020304" pitchFamily="18" charset="0"/>
              </a:rPr>
              <a:t>ұйымның</a:t>
            </a:r>
            <a:r>
              <a:rPr lang="kk-KZ" sz="3200" b="1" spc="-30" dirty="0">
                <a:solidFill>
                  <a:srgbClr val="0070C0"/>
                </a:solidFill>
                <a:effectLst/>
                <a:latin typeface="Times New Roman" panose="02020603050405020304" pitchFamily="18" charset="0"/>
                <a:ea typeface="Times New Roman" panose="02020603050405020304" pitchFamily="18" charset="0"/>
              </a:rPr>
              <a:t> </a:t>
            </a:r>
            <a:r>
              <a:rPr lang="kk-KZ" sz="3200" b="1" dirty="0">
                <a:solidFill>
                  <a:srgbClr val="0070C0"/>
                </a:solidFill>
                <a:effectLst/>
                <a:latin typeface="Times New Roman" panose="02020603050405020304" pitchFamily="18" charset="0"/>
                <a:ea typeface="Times New Roman" panose="02020603050405020304" pitchFamily="18" charset="0"/>
              </a:rPr>
              <a:t>түлегі</a:t>
            </a:r>
            <a:endParaRPr lang="ru-RU" sz="3200" b="1" dirty="0">
              <a:solidFill>
                <a:srgbClr val="0070C0"/>
              </a:solidFill>
            </a:endParaRPr>
          </a:p>
        </p:txBody>
      </p:sp>
      <p:sp>
        <p:nvSpPr>
          <p:cNvPr id="3" name="Объект 2">
            <a:extLst>
              <a:ext uri="{FF2B5EF4-FFF2-40B4-BE49-F238E27FC236}">
                <a16:creationId xmlns:a16="http://schemas.microsoft.com/office/drawing/2014/main" id="{CFBB2946-5431-3FAE-17F9-685177A6FF83}"/>
              </a:ext>
            </a:extLst>
          </p:cNvPr>
          <p:cNvSpPr>
            <a:spLocks noGrp="1"/>
          </p:cNvSpPr>
          <p:nvPr>
            <p:ph idx="1"/>
          </p:nvPr>
        </p:nvSpPr>
        <p:spPr>
          <a:xfrm>
            <a:off x="628650" y="980728"/>
            <a:ext cx="7886700" cy="5544616"/>
          </a:xfrm>
        </p:spPr>
        <p:txBody>
          <a:bodyPr>
            <a:noAutofit/>
          </a:bodyPr>
          <a:lstStyle/>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физикалық</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дамыған;</a:t>
            </a:r>
          </a:p>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ізденімпаз;</a:t>
            </a:r>
            <a:endParaRPr lang="ru-RU" sz="2000" dirty="0">
              <a:latin typeface="Times New Roman" panose="02020603050405020304" pitchFamily="18" charset="0"/>
              <a:ea typeface="Times New Roman" panose="02020603050405020304" pitchFamily="18" charset="0"/>
            </a:endParaRPr>
          </a:p>
          <a:p>
            <a:pPr marR="711200" lvl="0">
              <a:lnSpc>
                <a:spcPct val="151000"/>
              </a:lnSpc>
              <a:spcBef>
                <a:spcPts val="575"/>
              </a:spcBef>
              <a:spcAft>
                <a:spcPts val="0"/>
              </a:spcAft>
              <a:buSzPts val="1400"/>
              <a:buFontTx/>
              <a:buChar char="-"/>
              <a:tabLst>
                <a:tab pos="791210" algn="l"/>
              </a:tabLst>
            </a:pPr>
            <a:r>
              <a:rPr lang="kk-KZ" sz="2000" spc="-5" dirty="0">
                <a:effectLst/>
                <a:latin typeface="Times New Roman" panose="02020603050405020304" pitchFamily="18" charset="0"/>
                <a:ea typeface="Times New Roman" panose="02020603050405020304" pitchFamily="18" charset="0"/>
              </a:rPr>
              <a:t>бастамашыл;</a:t>
            </a:r>
            <a:r>
              <a:rPr lang="kk-KZ" sz="2000" spc="-335" dirty="0">
                <a:effectLst/>
                <a:latin typeface="Times New Roman" panose="02020603050405020304" pitchFamily="18" charset="0"/>
                <a:ea typeface="Times New Roman" panose="02020603050405020304" pitchFamily="18" charset="0"/>
              </a:rPr>
              <a:t> </a:t>
            </a:r>
          </a:p>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табанды;</a:t>
            </a:r>
            <a:endParaRPr lang="ru-RU" sz="2000" dirty="0">
              <a:latin typeface="Times New Roman" panose="02020603050405020304" pitchFamily="18" charset="0"/>
              <a:ea typeface="Times New Roman" panose="02020603050405020304" pitchFamily="18" charset="0"/>
            </a:endParaRPr>
          </a:p>
          <a:p>
            <a:pPr marR="711200" lvl="0">
              <a:lnSpc>
                <a:spcPct val="151000"/>
              </a:lnSpc>
              <a:spcBef>
                <a:spcPts val="575"/>
              </a:spcBef>
              <a:spcAft>
                <a:spcPts val="0"/>
              </a:spcAft>
              <a:buSzPts val="1400"/>
              <a:buFontTx/>
              <a:buChar char="-"/>
              <a:tabLst>
                <a:tab pos="791210" algn="l"/>
              </a:tabLst>
            </a:pPr>
            <a:r>
              <a:rPr lang="ru-RU" sz="2000" dirty="0">
                <a:effectLst/>
                <a:latin typeface="Times New Roman" panose="02020603050405020304" pitchFamily="18" charset="0"/>
                <a:ea typeface="Times New Roman" panose="02020603050405020304" pitchFamily="18" charset="0"/>
              </a:rPr>
              <a:t>б</a:t>
            </a:r>
            <a:r>
              <a:rPr lang="kk-KZ" sz="2000" dirty="0">
                <a:effectLst/>
                <a:latin typeface="Times New Roman" panose="02020603050405020304" pitchFamily="18" charset="0"/>
                <a:ea typeface="Times New Roman" panose="02020603050405020304" pitchFamily="18" charset="0"/>
              </a:rPr>
              <a:t>ейімделуге</a:t>
            </a:r>
            <a:r>
              <a:rPr lang="kk-KZ" sz="2000" spc="-6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қабілетті,</a:t>
            </a:r>
            <a:r>
              <a:rPr lang="kk-KZ" sz="2000" spc="-6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көпшіл;</a:t>
            </a:r>
            <a:r>
              <a:rPr lang="kk-KZ" sz="2000" spc="-335" dirty="0">
                <a:effectLst/>
                <a:latin typeface="Times New Roman" panose="02020603050405020304" pitchFamily="18" charset="0"/>
                <a:ea typeface="Times New Roman" panose="02020603050405020304" pitchFamily="18" charset="0"/>
              </a:rPr>
              <a:t> </a:t>
            </a:r>
          </a:p>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өзіне</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сенімді;</a:t>
            </a:r>
          </a:p>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командада</a:t>
            </a:r>
            <a:r>
              <a:rPr lang="kk-KZ" sz="2000" spc="-4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жұмыс</a:t>
            </a:r>
            <a:r>
              <a:rPr lang="kk-KZ" sz="2000" spc="-4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істей</a:t>
            </a:r>
            <a:r>
              <a:rPr lang="kk-KZ" sz="2000" spc="-4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біледі;</a:t>
            </a:r>
            <a:r>
              <a:rPr lang="kk-KZ" sz="2000" spc="-335" dirty="0">
                <a:effectLst/>
                <a:latin typeface="Times New Roman" panose="02020603050405020304" pitchFamily="18" charset="0"/>
                <a:ea typeface="Times New Roman" panose="02020603050405020304" pitchFamily="18" charset="0"/>
              </a:rPr>
              <a:t> </a:t>
            </a:r>
          </a:p>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эмоционалды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жауапты;</a:t>
            </a:r>
          </a:p>
          <a:p>
            <a:pPr marR="711200" lvl="0">
              <a:lnSpc>
                <a:spcPct val="151000"/>
              </a:lnSpc>
              <a:spcBef>
                <a:spcPts val="575"/>
              </a:spcBef>
              <a:spcAft>
                <a:spcPts val="0"/>
              </a:spcAft>
              <a:buSzPts val="1400"/>
              <a:buFontTx/>
              <a:buChar char="-"/>
              <a:tabLst>
                <a:tab pos="791210" algn="l"/>
              </a:tabLst>
            </a:pPr>
            <a:r>
              <a:rPr lang="kk-KZ" sz="2000" dirty="0">
                <a:effectLst/>
                <a:latin typeface="Times New Roman" panose="02020603050405020304" pitchFamily="18" charset="0"/>
                <a:ea typeface="Times New Roman" panose="02020603050405020304" pitchFamily="18" charset="0"/>
              </a:rPr>
              <a:t>өзі,</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отбасы,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қоғам</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(жақын</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қоғам),</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мемлекет</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(ел),</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әлем</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және</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табиғат</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туралы</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алғашқы</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түсініктерге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ие</a:t>
            </a:r>
            <a:endParaRPr lang="ru-RU" sz="2000" dirty="0"/>
          </a:p>
        </p:txBody>
      </p:sp>
    </p:spTree>
    <p:extLst>
      <p:ext uri="{BB962C8B-B14F-4D97-AF65-F5344CB8AC3E}">
        <p14:creationId xmlns:p14="http://schemas.microsoft.com/office/powerpoint/2010/main" val="67826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EA5E02-E3C9-467E-02D7-EFBEF29EA2E1}"/>
              </a:ext>
            </a:extLst>
          </p:cNvPr>
          <p:cNvSpPr>
            <a:spLocks noGrp="1"/>
          </p:cNvSpPr>
          <p:nvPr>
            <p:ph type="title"/>
          </p:nvPr>
        </p:nvSpPr>
        <p:spPr>
          <a:xfrm>
            <a:off x="628650" y="365127"/>
            <a:ext cx="7886700" cy="759618"/>
          </a:xfrm>
        </p:spPr>
        <p:txBody>
          <a:bodyPr/>
          <a:lstStyle/>
          <a:p>
            <a:pPr algn="ctr"/>
            <a:r>
              <a:rPr lang="kk-KZ" sz="1800" b="1" kern="0" spc="-5" dirty="0">
                <a:solidFill>
                  <a:srgbClr val="0070C0"/>
                </a:solidFill>
                <a:effectLst/>
                <a:latin typeface="Times New Roman" panose="02020603050405020304" pitchFamily="18" charset="0"/>
                <a:ea typeface="Times New Roman" panose="02020603050405020304" pitchFamily="18" charset="0"/>
              </a:rPr>
              <a:t>ЗАТТЫҚ-КЕҢІСТІКТІК </a:t>
            </a:r>
            <a:r>
              <a:rPr lang="kk-KZ" sz="1800" b="1" kern="0" spc="0" dirty="0">
                <a:solidFill>
                  <a:srgbClr val="0070C0"/>
                </a:solidFill>
                <a:effectLst/>
                <a:latin typeface="Times New Roman" panose="02020603050405020304" pitchFamily="18" charset="0"/>
                <a:ea typeface="Times New Roman" panose="02020603050405020304" pitchFamily="18" charset="0"/>
              </a:rPr>
              <a:t>ДАМЫТУШЫ ОРТАНЫ</a:t>
            </a:r>
            <a:r>
              <a:rPr lang="kk-KZ" sz="1800" b="1" kern="0" spc="-335" dirty="0">
                <a:solidFill>
                  <a:srgbClr val="0070C0"/>
                </a:solidFill>
                <a:effectLst/>
                <a:latin typeface="Times New Roman" panose="02020603050405020304" pitchFamily="18" charset="0"/>
                <a:ea typeface="Times New Roman" panose="02020603050405020304" pitchFamily="18" charset="0"/>
              </a:rPr>
              <a:t> </a:t>
            </a:r>
            <a:r>
              <a:rPr lang="kk-KZ" sz="1800" b="1" kern="0" spc="0" dirty="0">
                <a:solidFill>
                  <a:srgbClr val="0070C0"/>
                </a:solidFill>
                <a:effectLst/>
                <a:latin typeface="Times New Roman" panose="02020603050405020304" pitchFamily="18" charset="0"/>
                <a:ea typeface="Times New Roman" panose="02020603050405020304" pitchFamily="18" charset="0"/>
              </a:rPr>
              <a:t>ҰЙЫМДАСТЫРУҒА</a:t>
            </a:r>
            <a:r>
              <a:rPr lang="kk-KZ" sz="1800" b="1" kern="0" spc="-15" dirty="0">
                <a:solidFill>
                  <a:srgbClr val="0070C0"/>
                </a:solidFill>
                <a:effectLst/>
                <a:latin typeface="Times New Roman" panose="02020603050405020304" pitchFamily="18" charset="0"/>
                <a:ea typeface="Times New Roman" panose="02020603050405020304" pitchFamily="18" charset="0"/>
              </a:rPr>
              <a:t> </a:t>
            </a:r>
            <a:r>
              <a:rPr lang="kk-KZ" sz="1800" b="1" kern="0" spc="0" dirty="0">
                <a:solidFill>
                  <a:srgbClr val="0070C0"/>
                </a:solidFill>
                <a:effectLst/>
                <a:latin typeface="Times New Roman" panose="02020603050405020304" pitchFamily="18" charset="0"/>
                <a:ea typeface="Times New Roman" panose="02020603050405020304" pitchFamily="18" charset="0"/>
              </a:rPr>
              <a:t>ҚОЙЫЛАТЫН</a:t>
            </a:r>
            <a:r>
              <a:rPr lang="kk-KZ" sz="1800" b="1" kern="0" spc="-20" dirty="0">
                <a:solidFill>
                  <a:srgbClr val="0070C0"/>
                </a:solidFill>
                <a:effectLst/>
                <a:latin typeface="Times New Roman" panose="02020603050405020304" pitchFamily="18" charset="0"/>
                <a:ea typeface="Times New Roman" panose="02020603050405020304" pitchFamily="18" charset="0"/>
              </a:rPr>
              <a:t> </a:t>
            </a:r>
            <a:r>
              <a:rPr lang="kk-KZ" sz="1800" b="1" kern="0" spc="0" dirty="0">
                <a:solidFill>
                  <a:srgbClr val="0070C0"/>
                </a:solidFill>
                <a:effectLst/>
                <a:latin typeface="Times New Roman" panose="02020603050405020304" pitchFamily="18" charset="0"/>
                <a:ea typeface="Times New Roman" panose="02020603050405020304" pitchFamily="18" charset="0"/>
              </a:rPr>
              <a:t>ТАЛАПТАР</a:t>
            </a:r>
            <a:endParaRPr lang="ru-RU" dirty="0">
              <a:solidFill>
                <a:srgbClr val="0070C0"/>
              </a:solidFill>
            </a:endParaRPr>
          </a:p>
        </p:txBody>
      </p:sp>
      <p:sp>
        <p:nvSpPr>
          <p:cNvPr id="3" name="Объект 2">
            <a:extLst>
              <a:ext uri="{FF2B5EF4-FFF2-40B4-BE49-F238E27FC236}">
                <a16:creationId xmlns:a16="http://schemas.microsoft.com/office/drawing/2014/main" id="{471A9388-5A0A-D7F2-0A65-B31AC77BCC77}"/>
              </a:ext>
            </a:extLst>
          </p:cNvPr>
          <p:cNvSpPr>
            <a:spLocks noGrp="1"/>
          </p:cNvSpPr>
          <p:nvPr>
            <p:ph idx="1"/>
          </p:nvPr>
        </p:nvSpPr>
        <p:spPr>
          <a:xfrm>
            <a:off x="683568" y="1152533"/>
            <a:ext cx="4176464" cy="3212571"/>
          </a:xfrm>
        </p:spPr>
        <p:txBody>
          <a:bodyPr>
            <a:normAutofit lnSpcReduction="10000"/>
          </a:bodyPr>
          <a:lstStyle/>
          <a:p>
            <a:r>
              <a:rPr lang="kk-KZ" sz="2800" dirty="0">
                <a:effectLst/>
                <a:latin typeface="Times New Roman" panose="02020603050405020304" pitchFamily="18" charset="0"/>
                <a:ea typeface="Times New Roman" panose="02020603050405020304" pitchFamily="18" charset="0"/>
              </a:rPr>
              <a:t>Дамытушы орта балалар мен ересектердің қарым-қатынасы мен бірлескен</a:t>
            </a:r>
            <a:r>
              <a:rPr lang="kk-KZ" sz="2800" spc="5" dirty="0">
                <a:effectLst/>
                <a:latin typeface="Times New Roman" panose="02020603050405020304" pitchFamily="18" charset="0"/>
                <a:ea typeface="Times New Roman" panose="02020603050405020304" pitchFamily="18" charset="0"/>
              </a:rPr>
              <a:t> </a:t>
            </a:r>
            <a:r>
              <a:rPr lang="kk-KZ" sz="2800" dirty="0">
                <a:effectLst/>
                <a:latin typeface="Times New Roman" panose="02020603050405020304" pitchFamily="18" charset="0"/>
                <a:ea typeface="Times New Roman" panose="02020603050405020304" pitchFamily="18" charset="0"/>
              </a:rPr>
              <a:t>әрекетін, балалардың қимыл белсенділігін, сондай-ақ олардың оңаша болуына</a:t>
            </a:r>
            <a:r>
              <a:rPr lang="kk-KZ" sz="2800" spc="5" dirty="0">
                <a:effectLst/>
                <a:latin typeface="Times New Roman" panose="02020603050405020304" pitchFamily="18" charset="0"/>
                <a:ea typeface="Times New Roman" panose="02020603050405020304" pitchFamily="18" charset="0"/>
              </a:rPr>
              <a:t> </a:t>
            </a:r>
            <a:r>
              <a:rPr lang="kk-KZ" sz="2800" dirty="0">
                <a:effectLst/>
                <a:latin typeface="Times New Roman" panose="02020603050405020304" pitchFamily="18" charset="0"/>
                <a:ea typeface="Times New Roman" panose="02020603050405020304" pitchFamily="18" charset="0"/>
              </a:rPr>
              <a:t>мүмкіндікті қамтамасыз</a:t>
            </a:r>
            <a:r>
              <a:rPr lang="kk-KZ" sz="2800" spc="-5" dirty="0">
                <a:effectLst/>
                <a:latin typeface="Times New Roman" panose="02020603050405020304" pitchFamily="18" charset="0"/>
                <a:ea typeface="Times New Roman" panose="02020603050405020304" pitchFamily="18" charset="0"/>
              </a:rPr>
              <a:t> </a:t>
            </a:r>
            <a:r>
              <a:rPr lang="kk-KZ" sz="2800" dirty="0">
                <a:effectLst/>
                <a:latin typeface="Times New Roman" panose="02020603050405020304" pitchFamily="18" charset="0"/>
                <a:ea typeface="Times New Roman" panose="02020603050405020304" pitchFamily="18" charset="0"/>
              </a:rPr>
              <a:t>етуі</a:t>
            </a:r>
            <a:r>
              <a:rPr lang="kk-KZ" sz="2800" spc="5" dirty="0">
                <a:effectLst/>
                <a:latin typeface="Times New Roman" panose="02020603050405020304" pitchFamily="18" charset="0"/>
                <a:ea typeface="Times New Roman" panose="02020603050405020304" pitchFamily="18" charset="0"/>
              </a:rPr>
              <a:t> </a:t>
            </a:r>
            <a:r>
              <a:rPr lang="kk-KZ" sz="2800" dirty="0">
                <a:effectLst/>
                <a:latin typeface="Times New Roman" panose="02020603050405020304" pitchFamily="18" charset="0"/>
                <a:ea typeface="Times New Roman" panose="02020603050405020304" pitchFamily="18" charset="0"/>
              </a:rPr>
              <a:t>керек.</a:t>
            </a:r>
          </a:p>
        </p:txBody>
      </p:sp>
      <p:sp>
        <p:nvSpPr>
          <p:cNvPr id="4" name="Объект 2">
            <a:extLst>
              <a:ext uri="{FF2B5EF4-FFF2-40B4-BE49-F238E27FC236}">
                <a16:creationId xmlns:a16="http://schemas.microsoft.com/office/drawing/2014/main" id="{AD960E04-827A-6BC7-BC27-E0EDA8488059}"/>
              </a:ext>
            </a:extLst>
          </p:cNvPr>
          <p:cNvSpPr txBox="1">
            <a:spLocks/>
          </p:cNvSpPr>
          <p:nvPr/>
        </p:nvSpPr>
        <p:spPr>
          <a:xfrm>
            <a:off x="5220072" y="1152533"/>
            <a:ext cx="3568097" cy="5080097"/>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kk-KZ" sz="2800" b="1" kern="0" dirty="0">
                <a:solidFill>
                  <a:srgbClr val="FF0000"/>
                </a:solidFill>
                <a:latin typeface="Times New Roman" panose="02020603050405020304" pitchFamily="18" charset="0"/>
                <a:ea typeface="Times New Roman" panose="02020603050405020304" pitchFamily="18" charset="0"/>
              </a:rPr>
              <a:t>Заттық-кеңістіктік</a:t>
            </a:r>
            <a:r>
              <a:rPr lang="kk-KZ" sz="2800" b="1" kern="0" spc="-40" dirty="0">
                <a:solidFill>
                  <a:srgbClr val="FF0000"/>
                </a:solidFill>
                <a:latin typeface="Times New Roman" panose="02020603050405020304" pitchFamily="18" charset="0"/>
                <a:ea typeface="Times New Roman" panose="02020603050405020304" pitchFamily="18" charset="0"/>
              </a:rPr>
              <a:t> </a:t>
            </a:r>
            <a:r>
              <a:rPr lang="kk-KZ" sz="2800" b="1" kern="0" dirty="0">
                <a:solidFill>
                  <a:srgbClr val="FF0000"/>
                </a:solidFill>
                <a:latin typeface="Times New Roman" panose="02020603050405020304" pitchFamily="18" charset="0"/>
                <a:ea typeface="Times New Roman" panose="02020603050405020304" pitchFamily="18" charset="0"/>
              </a:rPr>
              <a:t>дамытушы</a:t>
            </a:r>
            <a:r>
              <a:rPr lang="kk-KZ" sz="2800" b="1" kern="0" spc="-20" dirty="0">
                <a:solidFill>
                  <a:srgbClr val="FF0000"/>
                </a:solidFill>
                <a:latin typeface="Times New Roman" panose="02020603050405020304" pitchFamily="18" charset="0"/>
                <a:ea typeface="Times New Roman" panose="02020603050405020304" pitchFamily="18" charset="0"/>
              </a:rPr>
              <a:t> </a:t>
            </a:r>
            <a:r>
              <a:rPr lang="kk-KZ" sz="2800" b="1" kern="0" dirty="0">
                <a:solidFill>
                  <a:srgbClr val="FF0000"/>
                </a:solidFill>
                <a:latin typeface="Times New Roman" panose="02020603050405020304" pitchFamily="18" charset="0"/>
                <a:ea typeface="Times New Roman" panose="02020603050405020304" pitchFamily="18" charset="0"/>
              </a:rPr>
              <a:t>ортаға</a:t>
            </a:r>
            <a:r>
              <a:rPr lang="kk-KZ" sz="2800" b="1" kern="0" spc="-30" dirty="0">
                <a:solidFill>
                  <a:srgbClr val="FF0000"/>
                </a:solidFill>
                <a:latin typeface="Times New Roman" panose="02020603050405020304" pitchFamily="18" charset="0"/>
                <a:ea typeface="Times New Roman" panose="02020603050405020304" pitchFamily="18" charset="0"/>
              </a:rPr>
              <a:t> </a:t>
            </a:r>
            <a:r>
              <a:rPr lang="kk-KZ" sz="2800" b="1" kern="0" dirty="0">
                <a:solidFill>
                  <a:srgbClr val="FF0000"/>
                </a:solidFill>
                <a:latin typeface="Times New Roman" panose="02020603050405020304" pitchFamily="18" charset="0"/>
                <a:ea typeface="Times New Roman" panose="02020603050405020304" pitchFamily="18" charset="0"/>
              </a:rPr>
              <a:t>қойылатын</a:t>
            </a:r>
            <a:r>
              <a:rPr lang="kk-KZ" sz="2800" b="1" kern="0" spc="-20" dirty="0">
                <a:solidFill>
                  <a:srgbClr val="FF0000"/>
                </a:solidFill>
                <a:latin typeface="Times New Roman" panose="02020603050405020304" pitchFamily="18" charset="0"/>
                <a:ea typeface="Times New Roman" panose="02020603050405020304" pitchFamily="18" charset="0"/>
              </a:rPr>
              <a:t> </a:t>
            </a:r>
            <a:r>
              <a:rPr lang="kk-KZ" sz="2800" b="1" kern="0" dirty="0">
                <a:solidFill>
                  <a:srgbClr val="FF0000"/>
                </a:solidFill>
                <a:latin typeface="Times New Roman" panose="02020603050405020304" pitchFamily="18" charset="0"/>
                <a:ea typeface="Times New Roman" panose="02020603050405020304" pitchFamily="18" charset="0"/>
              </a:rPr>
              <a:t>жалпы</a:t>
            </a:r>
            <a:r>
              <a:rPr lang="kk-KZ" sz="2800" b="1" kern="0" spc="-25" dirty="0">
                <a:solidFill>
                  <a:srgbClr val="FF0000"/>
                </a:solidFill>
                <a:latin typeface="Times New Roman" panose="02020603050405020304" pitchFamily="18" charset="0"/>
                <a:ea typeface="Times New Roman" panose="02020603050405020304" pitchFamily="18" charset="0"/>
              </a:rPr>
              <a:t> </a:t>
            </a:r>
            <a:r>
              <a:rPr lang="kk-KZ" sz="2800" b="1" kern="0" dirty="0">
                <a:solidFill>
                  <a:srgbClr val="FF0000"/>
                </a:solidFill>
                <a:latin typeface="Times New Roman" panose="02020603050405020304" pitchFamily="18" charset="0"/>
                <a:ea typeface="Times New Roman" panose="02020603050405020304" pitchFamily="18" charset="0"/>
              </a:rPr>
              <a:t>талаптар:</a:t>
            </a:r>
          </a:p>
          <a:p>
            <a:pPr marL="0" indent="0">
              <a:buFont typeface="Arial" panose="020B0604020202020204" pitchFamily="34" charset="0"/>
              <a:buNone/>
            </a:pPr>
            <a:endParaRPr lang="ru-RU" sz="2800" b="1" kern="0" dirty="0">
              <a:solidFill>
                <a:srgbClr val="FF0000"/>
              </a:solidFill>
              <a:latin typeface="Times New Roman" panose="02020603050405020304" pitchFamily="18" charset="0"/>
              <a:ea typeface="Times New Roman" panose="02020603050405020304" pitchFamily="18" charset="0"/>
            </a:endParaRPr>
          </a:p>
          <a:p>
            <a:pPr marL="742950" lvl="1" indent="-285750">
              <a:lnSpc>
                <a:spcPts val="1595"/>
              </a:lnSpc>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қауіпсіз;</a:t>
            </a:r>
          </a:p>
          <a:p>
            <a:pPr marL="457200" lvl="1" indent="0">
              <a:lnSpc>
                <a:spcPts val="1595"/>
              </a:lnSpc>
              <a:buSzPts val="1400"/>
              <a:buFont typeface="Arial" panose="020B0604020202020204" pitchFamily="34" charset="0"/>
              <a:buNone/>
              <a:tabLst>
                <a:tab pos="548005" algn="l"/>
              </a:tabLst>
            </a:pPr>
            <a:endParaRPr lang="ru-RU" sz="2800" dirty="0">
              <a:latin typeface="Times New Roman" panose="02020603050405020304" pitchFamily="18" charset="0"/>
              <a:ea typeface="Times New Roman" panose="02020603050405020304" pitchFamily="18" charset="0"/>
            </a:endParaRPr>
          </a:p>
          <a:p>
            <a:pPr marL="742950" lvl="1" indent="-285750">
              <a:lnSpc>
                <a:spcPts val="1610"/>
              </a:lnSpc>
              <a:spcBef>
                <a:spcPts val="10"/>
              </a:spcBef>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қолжетімді;</a:t>
            </a:r>
          </a:p>
          <a:p>
            <a:pPr marL="742950" lvl="1" indent="-285750">
              <a:lnSpc>
                <a:spcPts val="1610"/>
              </a:lnSpc>
              <a:spcBef>
                <a:spcPts val="10"/>
              </a:spcBef>
              <a:buSzPts val="1400"/>
              <a:buFont typeface="Times New Roman" panose="02020603050405020304" pitchFamily="18" charset="0"/>
              <a:buChar char="-"/>
              <a:tabLst>
                <a:tab pos="548005" algn="l"/>
              </a:tabLst>
            </a:pPr>
            <a:endParaRPr lang="ru-RU" sz="2800" dirty="0">
              <a:latin typeface="Times New Roman" panose="02020603050405020304" pitchFamily="18" charset="0"/>
              <a:ea typeface="Times New Roman" panose="02020603050405020304" pitchFamily="18" charset="0"/>
            </a:endParaRPr>
          </a:p>
          <a:p>
            <a:pPr marL="742950" lvl="1" indent="-285750">
              <a:lnSpc>
                <a:spcPts val="1610"/>
              </a:lnSpc>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әртүрлі;</a:t>
            </a:r>
          </a:p>
          <a:p>
            <a:pPr marL="742950" lvl="1" indent="-285750">
              <a:lnSpc>
                <a:spcPts val="1610"/>
              </a:lnSpc>
              <a:buSzPts val="1400"/>
              <a:buFont typeface="Times New Roman" panose="02020603050405020304" pitchFamily="18" charset="0"/>
              <a:buChar char="-"/>
              <a:tabLst>
                <a:tab pos="548005" algn="l"/>
              </a:tabLst>
            </a:pPr>
            <a:endParaRPr lang="ru-RU" sz="2800" dirty="0">
              <a:latin typeface="Times New Roman" panose="02020603050405020304" pitchFamily="18" charset="0"/>
              <a:ea typeface="Times New Roman" panose="02020603050405020304" pitchFamily="18" charset="0"/>
            </a:endParaRPr>
          </a:p>
          <a:p>
            <a:pPr marL="742950" lvl="1" indent="-285750">
              <a:lnSpc>
                <a:spcPts val="1610"/>
              </a:lnSpc>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мазмұнды;</a:t>
            </a:r>
          </a:p>
          <a:p>
            <a:pPr marL="742950" lvl="1" indent="-285750">
              <a:lnSpc>
                <a:spcPts val="1610"/>
              </a:lnSpc>
              <a:buSzPts val="1400"/>
              <a:buFont typeface="Times New Roman" panose="02020603050405020304" pitchFamily="18" charset="0"/>
              <a:buChar char="-"/>
              <a:tabLst>
                <a:tab pos="548005" algn="l"/>
              </a:tabLst>
            </a:pPr>
            <a:endParaRPr lang="ru-RU" sz="2800" dirty="0">
              <a:latin typeface="Times New Roman" panose="02020603050405020304" pitchFamily="18" charset="0"/>
              <a:ea typeface="Times New Roman" panose="02020603050405020304" pitchFamily="18" charset="0"/>
            </a:endParaRPr>
          </a:p>
          <a:p>
            <a:pPr marL="742950" lvl="1" indent="-285750">
              <a:lnSpc>
                <a:spcPts val="1610"/>
              </a:lnSpc>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көп</a:t>
            </a:r>
            <a:r>
              <a:rPr lang="kk-KZ" sz="2800" spc="-10" dirty="0">
                <a:latin typeface="Times New Roman" panose="02020603050405020304" pitchFamily="18" charset="0"/>
                <a:ea typeface="Times New Roman" panose="02020603050405020304" pitchFamily="18" charset="0"/>
              </a:rPr>
              <a:t> </a:t>
            </a:r>
            <a:r>
              <a:rPr lang="kk-KZ" sz="2800" dirty="0">
                <a:latin typeface="Times New Roman" panose="02020603050405020304" pitchFamily="18" charset="0"/>
                <a:ea typeface="Times New Roman" panose="02020603050405020304" pitchFamily="18" charset="0"/>
              </a:rPr>
              <a:t>атқарымды;</a:t>
            </a:r>
          </a:p>
          <a:p>
            <a:pPr marL="742950" lvl="1" indent="-285750">
              <a:lnSpc>
                <a:spcPts val="1610"/>
              </a:lnSpc>
              <a:buSzPts val="1400"/>
              <a:buFont typeface="Times New Roman" panose="02020603050405020304" pitchFamily="18" charset="0"/>
              <a:buChar char="-"/>
              <a:tabLst>
                <a:tab pos="548005" algn="l"/>
              </a:tabLst>
            </a:pPr>
            <a:endParaRPr lang="ru-RU" sz="2800" dirty="0">
              <a:latin typeface="Times New Roman" panose="02020603050405020304" pitchFamily="18" charset="0"/>
              <a:ea typeface="Times New Roman" panose="02020603050405020304" pitchFamily="18" charset="0"/>
            </a:endParaRPr>
          </a:p>
          <a:p>
            <a:pPr marL="742950" lvl="1" indent="-285750">
              <a:lnSpc>
                <a:spcPts val="1610"/>
              </a:lnSpc>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өзгермелі;</a:t>
            </a:r>
          </a:p>
          <a:p>
            <a:pPr marL="742950" lvl="1" indent="-285750">
              <a:lnSpc>
                <a:spcPts val="1610"/>
              </a:lnSpc>
              <a:buSzPts val="1400"/>
              <a:buFont typeface="Times New Roman" panose="02020603050405020304" pitchFamily="18" charset="0"/>
              <a:buChar char="-"/>
              <a:tabLst>
                <a:tab pos="548005" algn="l"/>
              </a:tabLst>
            </a:pPr>
            <a:endParaRPr lang="ru-RU" sz="2800" dirty="0">
              <a:latin typeface="Times New Roman" panose="02020603050405020304" pitchFamily="18" charset="0"/>
              <a:ea typeface="Times New Roman" panose="02020603050405020304" pitchFamily="18" charset="0"/>
            </a:endParaRPr>
          </a:p>
          <a:p>
            <a:pPr marL="742950" lvl="1" indent="-285750">
              <a:buSzPts val="1400"/>
              <a:buFont typeface="Times New Roman" panose="02020603050405020304" pitchFamily="18" charset="0"/>
              <a:buChar char="-"/>
              <a:tabLst>
                <a:tab pos="548005" algn="l"/>
              </a:tabLst>
            </a:pPr>
            <a:r>
              <a:rPr lang="kk-KZ" sz="2800" dirty="0">
                <a:latin typeface="Times New Roman" panose="02020603050405020304" pitchFamily="18" charset="0"/>
                <a:ea typeface="Times New Roman" panose="02020603050405020304" pitchFamily="18" charset="0"/>
              </a:rPr>
              <a:t>тартымды.</a:t>
            </a:r>
            <a:endParaRPr lang="ru-RU" sz="2800" dirty="0">
              <a:latin typeface="Times New Roman" panose="02020603050405020304" pitchFamily="18" charset="0"/>
              <a:ea typeface="Times New Roman" panose="02020603050405020304" pitchFamily="18" charset="0"/>
            </a:endParaRPr>
          </a:p>
          <a:p>
            <a:endParaRPr lang="ru-RU" dirty="0"/>
          </a:p>
        </p:txBody>
      </p:sp>
      <p:sp>
        <p:nvSpPr>
          <p:cNvPr id="6" name="TextBox 5">
            <a:extLst>
              <a:ext uri="{FF2B5EF4-FFF2-40B4-BE49-F238E27FC236}">
                <a16:creationId xmlns:a16="http://schemas.microsoft.com/office/drawing/2014/main" id="{D545420E-A4D1-60F0-2C70-7BA31EBDEFAA}"/>
              </a:ext>
            </a:extLst>
          </p:cNvPr>
          <p:cNvSpPr txBox="1"/>
          <p:nvPr/>
        </p:nvSpPr>
        <p:spPr>
          <a:xfrm>
            <a:off x="683568" y="4468366"/>
            <a:ext cx="4752528" cy="1938992"/>
          </a:xfrm>
          <a:prstGeom prst="rect">
            <a:avLst/>
          </a:prstGeom>
          <a:noFill/>
        </p:spPr>
        <p:txBody>
          <a:bodyPr wrap="square">
            <a:spAutoFit/>
          </a:bodyPr>
          <a:lstStyle/>
          <a:p>
            <a:pPr marL="83820" marR="81280" indent="359410" algn="just"/>
            <a:r>
              <a:rPr lang="kk-KZ" sz="2000" b="1" dirty="0">
                <a:solidFill>
                  <a:srgbClr val="0070C0"/>
                </a:solidFill>
                <a:effectLst/>
                <a:latin typeface="Times New Roman" panose="02020603050405020304" pitchFamily="18" charset="0"/>
                <a:ea typeface="Times New Roman" panose="02020603050405020304" pitchFamily="18" charset="0"/>
              </a:rPr>
              <a:t>Мектепке</a:t>
            </a:r>
            <a:r>
              <a:rPr lang="kk-KZ" sz="2000" b="1" spc="-6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дейінгі</a:t>
            </a:r>
            <a:r>
              <a:rPr lang="kk-KZ" sz="2000" b="1" spc="-6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ұйымдар</a:t>
            </a:r>
            <a:r>
              <a:rPr lang="kk-KZ" sz="2000" b="1" spc="-4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мен</a:t>
            </a:r>
            <a:r>
              <a:rPr lang="kk-KZ" sz="2000" b="1" spc="-4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мектепалды</a:t>
            </a:r>
            <a:r>
              <a:rPr lang="kk-KZ" sz="2000" b="1" spc="-6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даярлық</a:t>
            </a:r>
            <a:r>
              <a:rPr lang="kk-KZ" sz="2000" b="1" spc="-5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сыныптарында</a:t>
            </a:r>
            <a:r>
              <a:rPr lang="kk-KZ" sz="2000" b="1" spc="-5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заттық-</a:t>
            </a:r>
            <a:r>
              <a:rPr lang="kk-KZ" sz="2000" b="1" spc="-34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кеңістіктік ортаны ҚР БҒМ 2016 жылғы 22 қаңтардағы №70 бұйрығына сәйкес</a:t>
            </a:r>
            <a:r>
              <a:rPr lang="kk-KZ" sz="2000" b="1" spc="5"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зоналар бойынша жарақтандыру</a:t>
            </a:r>
            <a:r>
              <a:rPr lang="kk-KZ" sz="2000" b="1" spc="-20" dirty="0">
                <a:solidFill>
                  <a:srgbClr val="0070C0"/>
                </a:solidFill>
                <a:effectLst/>
                <a:latin typeface="Times New Roman" panose="02020603050405020304" pitchFamily="18" charset="0"/>
                <a:ea typeface="Times New Roman" panose="02020603050405020304" pitchFamily="18" charset="0"/>
              </a:rPr>
              <a:t> </a:t>
            </a:r>
            <a:r>
              <a:rPr lang="kk-KZ" sz="2000" b="1" dirty="0">
                <a:solidFill>
                  <a:srgbClr val="0070C0"/>
                </a:solidFill>
                <a:effectLst/>
                <a:latin typeface="Times New Roman" panose="02020603050405020304" pitchFamily="18" charset="0"/>
                <a:ea typeface="Times New Roman" panose="02020603050405020304" pitchFamily="18" charset="0"/>
              </a:rPr>
              <a:t>ұсынылады.</a:t>
            </a:r>
            <a:endParaRPr lang="ru-RU" sz="20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16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0C2E15-5B2A-8C0F-5971-40137FE85C10}"/>
              </a:ext>
            </a:extLst>
          </p:cNvPr>
          <p:cNvSpPr>
            <a:spLocks noGrp="1"/>
          </p:cNvSpPr>
          <p:nvPr>
            <p:ph type="title"/>
          </p:nvPr>
        </p:nvSpPr>
        <p:spPr>
          <a:xfrm>
            <a:off x="827584" y="188641"/>
            <a:ext cx="7399734" cy="648071"/>
          </a:xfrm>
        </p:spPr>
        <p:txBody>
          <a:bodyPr>
            <a:noAutofit/>
          </a:bodyPr>
          <a:lstStyle/>
          <a:p>
            <a:pPr algn="ctr"/>
            <a:r>
              <a:rPr lang="kk-KZ" sz="2400" b="1" i="1" u="heavy" dirty="0">
                <a:solidFill>
                  <a:srgbClr val="2D74B5"/>
                </a:solidFill>
                <a:effectLst/>
                <a:uFill>
                  <a:solidFill>
                    <a:srgbClr val="2D74B5"/>
                  </a:solidFill>
                </a:uFill>
                <a:latin typeface="Times New Roman" panose="02020603050405020304" pitchFamily="18" charset="0"/>
                <a:ea typeface="Courier New" panose="02070309020205020404" pitchFamily="49" charset="0"/>
              </a:rPr>
              <a:t>Тиімді</a:t>
            </a:r>
            <a:r>
              <a:rPr lang="kk-KZ" sz="2400" b="1" i="1" u="heavy" spc="-20" dirty="0">
                <a:solidFill>
                  <a:srgbClr val="2D74B5"/>
                </a:solidFill>
                <a:effectLst/>
                <a:uFill>
                  <a:solidFill>
                    <a:srgbClr val="2D74B5"/>
                  </a:solidFill>
                </a:uFill>
                <a:latin typeface="Times New Roman" panose="02020603050405020304" pitchFamily="18" charset="0"/>
                <a:ea typeface="Courier New" panose="02070309020205020404" pitchFamily="49" charset="0"/>
              </a:rPr>
              <a:t> </a:t>
            </a:r>
            <a:r>
              <a:rPr lang="kk-KZ" sz="2400" b="1" i="1" u="heavy" dirty="0">
                <a:solidFill>
                  <a:srgbClr val="2D74B5"/>
                </a:solidFill>
                <a:effectLst/>
                <a:uFill>
                  <a:solidFill>
                    <a:srgbClr val="2D74B5"/>
                  </a:solidFill>
                </a:uFill>
                <a:latin typeface="Times New Roman" panose="02020603050405020304" pitchFamily="18" charset="0"/>
                <a:ea typeface="Courier New" panose="02070309020205020404" pitchFamily="49" charset="0"/>
              </a:rPr>
              <a:t>ұсыныс</a:t>
            </a:r>
            <a:br>
              <a:rPr lang="ru-RU" sz="2400" dirty="0">
                <a:effectLst/>
                <a:latin typeface="Times New Roman" panose="02020603050405020304" pitchFamily="18" charset="0"/>
                <a:ea typeface="Courier New" panose="02070309020205020404" pitchFamily="49" charset="0"/>
              </a:rPr>
            </a:br>
            <a:endParaRPr lang="ru-RU" sz="2400" dirty="0"/>
          </a:p>
        </p:txBody>
      </p:sp>
      <p:sp>
        <p:nvSpPr>
          <p:cNvPr id="4" name="Rectangle 2">
            <a:extLst>
              <a:ext uri="{FF2B5EF4-FFF2-40B4-BE49-F238E27FC236}">
                <a16:creationId xmlns:a16="http://schemas.microsoft.com/office/drawing/2014/main" id="{44598448-C6D3-1463-2A4C-500D977A8803}"/>
              </a:ext>
            </a:extLst>
          </p:cNvPr>
          <p:cNvSpPr>
            <a:spLocks noChangeArrowheads="1"/>
          </p:cNvSpPr>
          <p:nvPr/>
        </p:nvSpPr>
        <p:spPr bwMode="auto">
          <a:xfrm>
            <a:off x="18864" y="1886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ru-RU"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E5E8FC68-D568-6423-EA1F-CEAED02BE533}"/>
              </a:ext>
            </a:extLst>
          </p:cNvPr>
          <p:cNvSpPr>
            <a:spLocks noChangeArrowheads="1"/>
          </p:cNvSpPr>
          <p:nvPr/>
        </p:nvSpPr>
        <p:spPr bwMode="auto">
          <a:xfrm>
            <a:off x="467544" y="954008"/>
            <a:ext cx="468052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tabLst>
                <a:tab pos="2784475" algn="l"/>
              </a:tabLst>
              <a:defRPr>
                <a:solidFill>
                  <a:schemeClr val="tx1"/>
                </a:solidFill>
                <a:latin typeface="Arial" panose="020B0604020202020204" pitchFamily="34" charset="0"/>
              </a:defRPr>
            </a:lvl1pPr>
            <a:lvl2pPr eaLnBrk="0" fontAlgn="base" hangingPunct="0">
              <a:spcBef>
                <a:spcPct val="0"/>
              </a:spcBef>
              <a:spcAft>
                <a:spcPct val="0"/>
              </a:spcAft>
              <a:tabLst>
                <a:tab pos="2784475" algn="l"/>
              </a:tabLst>
              <a:defRPr>
                <a:solidFill>
                  <a:schemeClr val="tx1"/>
                </a:solidFill>
                <a:latin typeface="Arial" panose="020B0604020202020204" pitchFamily="34" charset="0"/>
              </a:defRPr>
            </a:lvl2pPr>
            <a:lvl3pPr eaLnBrk="0" fontAlgn="base" hangingPunct="0">
              <a:spcBef>
                <a:spcPct val="0"/>
              </a:spcBef>
              <a:spcAft>
                <a:spcPct val="0"/>
              </a:spcAft>
              <a:tabLst>
                <a:tab pos="2784475" algn="l"/>
              </a:tabLst>
              <a:defRPr>
                <a:solidFill>
                  <a:schemeClr val="tx1"/>
                </a:solidFill>
                <a:latin typeface="Arial" panose="020B0604020202020204" pitchFamily="34" charset="0"/>
              </a:defRPr>
            </a:lvl3pPr>
            <a:lvl4pPr eaLnBrk="0" fontAlgn="base" hangingPunct="0">
              <a:spcBef>
                <a:spcPct val="0"/>
              </a:spcBef>
              <a:spcAft>
                <a:spcPct val="0"/>
              </a:spcAft>
              <a:tabLst>
                <a:tab pos="2784475" algn="l"/>
              </a:tabLst>
              <a:defRPr>
                <a:solidFill>
                  <a:schemeClr val="tx1"/>
                </a:solidFill>
                <a:latin typeface="Arial" panose="020B0604020202020204" pitchFamily="34" charset="0"/>
              </a:defRPr>
            </a:lvl4pPr>
            <a:lvl5pPr eaLnBrk="0" fontAlgn="base" hangingPunct="0">
              <a:spcBef>
                <a:spcPct val="0"/>
              </a:spcBef>
              <a:spcAft>
                <a:spcPct val="0"/>
              </a:spcAft>
              <a:tabLst>
                <a:tab pos="2784475" algn="l"/>
              </a:tabLst>
              <a:defRPr>
                <a:solidFill>
                  <a:schemeClr val="tx1"/>
                </a:solidFill>
                <a:latin typeface="Arial" panose="020B0604020202020204" pitchFamily="34" charset="0"/>
              </a:defRPr>
            </a:lvl5pPr>
            <a:lvl6pPr eaLnBrk="0" fontAlgn="base" hangingPunct="0">
              <a:spcBef>
                <a:spcPct val="0"/>
              </a:spcBef>
              <a:spcAft>
                <a:spcPct val="0"/>
              </a:spcAft>
              <a:tabLst>
                <a:tab pos="2784475" algn="l"/>
              </a:tabLst>
              <a:defRPr>
                <a:solidFill>
                  <a:schemeClr val="tx1"/>
                </a:solidFill>
                <a:latin typeface="Arial" panose="020B0604020202020204" pitchFamily="34" charset="0"/>
              </a:defRPr>
            </a:lvl6pPr>
            <a:lvl7pPr eaLnBrk="0" fontAlgn="base" hangingPunct="0">
              <a:spcBef>
                <a:spcPct val="0"/>
              </a:spcBef>
              <a:spcAft>
                <a:spcPct val="0"/>
              </a:spcAft>
              <a:tabLst>
                <a:tab pos="2784475" algn="l"/>
              </a:tabLst>
              <a:defRPr>
                <a:solidFill>
                  <a:schemeClr val="tx1"/>
                </a:solidFill>
                <a:latin typeface="Arial" panose="020B0604020202020204" pitchFamily="34" charset="0"/>
              </a:defRPr>
            </a:lvl7pPr>
            <a:lvl8pPr eaLnBrk="0" fontAlgn="base" hangingPunct="0">
              <a:spcBef>
                <a:spcPct val="0"/>
              </a:spcBef>
              <a:spcAft>
                <a:spcPct val="0"/>
              </a:spcAft>
              <a:tabLst>
                <a:tab pos="2784475" algn="l"/>
              </a:tabLst>
              <a:defRPr>
                <a:solidFill>
                  <a:schemeClr val="tx1"/>
                </a:solidFill>
                <a:latin typeface="Arial" panose="020B0604020202020204" pitchFamily="34" charset="0"/>
              </a:defRPr>
            </a:lvl8pPr>
            <a:lvl9pPr eaLnBrk="0" fontAlgn="base" hangingPunct="0">
              <a:spcBef>
                <a:spcPct val="0"/>
              </a:spcBef>
              <a:spcAft>
                <a:spcPct val="0"/>
              </a:spcAft>
              <a:tabLst>
                <a:tab pos="2784475" algn="l"/>
              </a:tabLs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kumimoji="0" lang="kk-KZ" altLang="ru-RU"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кітап бұрышын жасау</a:t>
            </a:r>
            <a:endParaRPr lang="ru-RU" altLang="ru-RU" dirty="0">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kumimoji="0" lang="kk-KZ" altLang="ru-RU"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толықтыруға ата-аналарды тарту</a:t>
            </a:r>
            <a:endParaRPr lang="ru-RU" altLang="ru-RU" dirty="0">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kumimoji="0" lang="kk-KZ" altLang="ru-RU"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кітапты уақытша пайдалануға үйге беру</a:t>
            </a:r>
            <a:endParaRPr lang="ru-RU" altLang="ru-RU" dirty="0">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kumimoji="0" lang="kk-KZ" altLang="ru-RU"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ұйымдастырылған кітап бұрышын ата-аналардың балалармен бірге қолдануына жағдай жасау</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«Ойын алаңын ұйымдастыру»</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«Балаларды қарым-қатынасқа баулу»</a:t>
            </a:r>
            <a:r>
              <a:rPr lang="kk-KZ" dirty="0">
                <a:latin typeface="Times New Roman" panose="02020603050405020304" pitchFamily="18" charset="0"/>
                <a:ea typeface="Times New Roman" panose="02020603050405020304" pitchFamily="18" charset="0"/>
                <a:cs typeface="Times New Roman" panose="02020603050405020304" pitchFamily="18" charset="0"/>
              </a:rPr>
              <a:t> сюжеттік-рольдік ойындар ұйымдастыру</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бейнелеу</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әрекетіне</a:t>
            </a:r>
            <a:r>
              <a:rPr lang="kk-KZ"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тиісті</a:t>
            </a:r>
            <a:r>
              <a:rPr lang="kk-KZ"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жағдай</a:t>
            </a:r>
            <a:r>
              <a:rPr lang="kk-KZ"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жасау;</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музыкалық аспаптардың</a:t>
            </a:r>
            <a:r>
              <a:rPr lang="kk-KZ" spc="-3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қолжетімді</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немесе</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өз</a:t>
            </a:r>
            <a:r>
              <a:rPr lang="kk-KZ"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бетінше</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қолдану</a:t>
            </a:r>
            <a:r>
              <a:rPr lang="kk-KZ"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жағдай</a:t>
            </a:r>
            <a:r>
              <a:rPr lang="kk-KZ"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жасау;</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«Табиғат/ғылым» табиғи материалдарымен бұрышы</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болуы;</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математикалық</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іс-әрекеттерді</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орындауға</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арналған</a:t>
            </a:r>
            <a:r>
              <a:rPr lang="kk-KZ"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материалдар» бұрышы;</a:t>
            </a:r>
          </a:p>
          <a:p>
            <a:pPr marL="285750" marR="0" lvl="0" indent="-285750" algn="just" defTabSz="914400" rtl="0" eaLnBrk="0" fontAlgn="base" latinLnBrk="0" hangingPunct="0">
              <a:lnSpc>
                <a:spcPct val="100000"/>
              </a:lnSpc>
              <a:spcBef>
                <a:spcPct val="0"/>
              </a:spcBef>
              <a:spcAft>
                <a:spcPct val="0"/>
              </a:spcAft>
              <a:buClrTx/>
              <a:buSzTx/>
              <a:buFontTx/>
              <a:buChar char="-"/>
              <a:tabLst>
                <a:tab pos="278447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«Еркін ойындар» материалдармен жабдықтау</a:t>
            </a:r>
            <a:endParaRPr kumimoji="0" lang="kk-KZ" altLang="ru-RU"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1499B27-AA48-E9C6-F12D-AADE161C29D1}"/>
              </a:ext>
            </a:extLst>
          </p:cNvPr>
          <p:cNvPicPr>
            <a:picLocks noChangeAspect="1"/>
          </p:cNvPicPr>
          <p:nvPr/>
        </p:nvPicPr>
        <p:blipFill>
          <a:blip r:embed="rId2"/>
          <a:stretch>
            <a:fillRect/>
          </a:stretch>
        </p:blipFill>
        <p:spPr>
          <a:xfrm>
            <a:off x="5286396" y="645841"/>
            <a:ext cx="3749642" cy="2340261"/>
          </a:xfrm>
          <a:prstGeom prst="rect">
            <a:avLst/>
          </a:prstGeom>
        </p:spPr>
      </p:pic>
      <p:pic>
        <p:nvPicPr>
          <p:cNvPr id="6" name="Рисунок 5" descr="Оформление игровой комнаты в детском саду – АНРО технолоджи">
            <a:extLst>
              <a:ext uri="{FF2B5EF4-FFF2-40B4-BE49-F238E27FC236}">
                <a16:creationId xmlns:a16="http://schemas.microsoft.com/office/drawing/2014/main" id="{DE3F4843-EBCB-FA05-E97C-5DCC751F74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96" y="3443302"/>
            <a:ext cx="3749642" cy="2831518"/>
          </a:xfrm>
          <a:prstGeom prst="rect">
            <a:avLst/>
          </a:prstGeom>
          <a:noFill/>
          <a:ln>
            <a:noFill/>
          </a:ln>
        </p:spPr>
      </p:pic>
    </p:spTree>
    <p:extLst>
      <p:ext uri="{BB962C8B-B14F-4D97-AF65-F5344CB8AC3E}">
        <p14:creationId xmlns:p14="http://schemas.microsoft.com/office/powerpoint/2010/main" val="25914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625E01-F3FE-93AB-E55D-620394D13FD6}"/>
              </a:ext>
            </a:extLst>
          </p:cNvPr>
          <p:cNvSpPr>
            <a:spLocks noGrp="1"/>
          </p:cNvSpPr>
          <p:nvPr>
            <p:ph type="title"/>
          </p:nvPr>
        </p:nvSpPr>
        <p:spPr>
          <a:xfrm>
            <a:off x="628650" y="188640"/>
            <a:ext cx="7886700" cy="759617"/>
          </a:xfrm>
        </p:spPr>
        <p:txBody>
          <a:bodyPr>
            <a:normAutofit fontScale="90000"/>
          </a:bodyPr>
          <a:lstStyle/>
          <a:p>
            <a:pPr marL="342900" marR="269240" lvl="0" indent="-342900" algn="ctr">
              <a:tabLst>
                <a:tab pos="263525" algn="l"/>
                <a:tab pos="1433195" algn="l"/>
                <a:tab pos="2332355" algn="l"/>
                <a:tab pos="3232150" algn="l"/>
                <a:tab pos="4131310" algn="l"/>
              </a:tabLst>
            </a:pPr>
            <a:br>
              <a:rPr lang="kk-KZ" sz="2700" b="1" kern="0" spc="0" dirty="0">
                <a:solidFill>
                  <a:srgbClr val="0070C0"/>
                </a:solidFill>
                <a:effectLst/>
                <a:latin typeface="Times New Roman" panose="02020603050405020304" pitchFamily="18" charset="0"/>
                <a:ea typeface="Times New Roman" panose="02020603050405020304" pitchFamily="18" charset="0"/>
              </a:rPr>
            </a:br>
            <a:r>
              <a:rPr lang="kk-KZ" sz="2700" b="1" kern="0" spc="0" dirty="0">
                <a:solidFill>
                  <a:srgbClr val="0070C0"/>
                </a:solidFill>
                <a:effectLst/>
                <a:latin typeface="Times New Roman" panose="02020603050405020304" pitchFamily="18" charset="0"/>
                <a:ea typeface="Times New Roman" panose="02020603050405020304" pitchFamily="18" charset="0"/>
              </a:rPr>
              <a:t>МЕКТЕПКЕ	ДЕЙІНГІ	ҰЙЫМ</a:t>
            </a:r>
            <a:r>
              <a:rPr lang="kk-KZ" sz="2700" b="1" kern="0" dirty="0">
                <a:solidFill>
                  <a:srgbClr val="0070C0"/>
                </a:solidFill>
                <a:latin typeface="Times New Roman" panose="02020603050405020304" pitchFamily="18" charset="0"/>
                <a:ea typeface="Times New Roman" panose="02020603050405020304" pitchFamily="18" charset="0"/>
              </a:rPr>
              <a:t>  </a:t>
            </a:r>
            <a:r>
              <a:rPr lang="kk-KZ" sz="2700" b="1" kern="0" spc="0" dirty="0">
                <a:solidFill>
                  <a:srgbClr val="0070C0"/>
                </a:solidFill>
                <a:effectLst/>
                <a:latin typeface="Times New Roman" panose="02020603050405020304" pitchFamily="18" charset="0"/>
                <a:ea typeface="Times New Roman" panose="02020603050405020304" pitchFamily="18" charset="0"/>
              </a:rPr>
              <a:t>ПЕДАГОГІНЕ</a:t>
            </a:r>
            <a:r>
              <a:rPr lang="kk-KZ" sz="2700" b="1" kern="0" spc="-15" dirty="0">
                <a:solidFill>
                  <a:srgbClr val="0070C0"/>
                </a:solidFill>
                <a:latin typeface="Times New Roman" panose="02020603050405020304" pitchFamily="18" charset="0"/>
                <a:ea typeface="Times New Roman" panose="02020603050405020304" pitchFamily="18" charset="0"/>
              </a:rPr>
              <a:t> </a:t>
            </a:r>
            <a:r>
              <a:rPr lang="kk-KZ" sz="2700" b="1" kern="0" spc="0" dirty="0">
                <a:solidFill>
                  <a:srgbClr val="0070C0"/>
                </a:solidFill>
                <a:effectLst/>
                <a:latin typeface="Times New Roman" panose="02020603050405020304" pitchFamily="18" charset="0"/>
                <a:ea typeface="Times New Roman" panose="02020603050405020304" pitchFamily="18" charset="0"/>
              </a:rPr>
              <a:t>ҚОЙЫЛАТЫН</a:t>
            </a:r>
            <a:r>
              <a:rPr lang="kk-KZ" sz="2700" b="1" kern="0" spc="-15" dirty="0">
                <a:solidFill>
                  <a:srgbClr val="0070C0"/>
                </a:solidFill>
                <a:effectLst/>
                <a:latin typeface="Times New Roman" panose="02020603050405020304" pitchFamily="18" charset="0"/>
                <a:ea typeface="Times New Roman" panose="02020603050405020304" pitchFamily="18" charset="0"/>
              </a:rPr>
              <a:t> </a:t>
            </a:r>
            <a:r>
              <a:rPr lang="kk-KZ" sz="2700" b="1" kern="0" spc="0" dirty="0">
                <a:solidFill>
                  <a:srgbClr val="0070C0"/>
                </a:solidFill>
                <a:effectLst/>
                <a:latin typeface="Times New Roman" panose="02020603050405020304" pitchFamily="18" charset="0"/>
                <a:ea typeface="Times New Roman" panose="02020603050405020304" pitchFamily="18" charset="0"/>
              </a:rPr>
              <a:t>ТАЛАПТАР</a:t>
            </a:r>
            <a:r>
              <a:rPr lang="kk-KZ" sz="1800" b="1" dirty="0">
                <a:effectLst/>
                <a:latin typeface="Times New Roman" panose="02020603050405020304" pitchFamily="18" charset="0"/>
                <a:ea typeface="Times New Roman" panose="02020603050405020304" pitchFamily="18" charset="0"/>
              </a:rPr>
              <a:t> </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5" name="TextBox 4">
            <a:extLst>
              <a:ext uri="{FF2B5EF4-FFF2-40B4-BE49-F238E27FC236}">
                <a16:creationId xmlns:a16="http://schemas.microsoft.com/office/drawing/2014/main" id="{304A56D3-10CD-0B1B-B39B-E16EE11D900A}"/>
              </a:ext>
            </a:extLst>
          </p:cNvPr>
          <p:cNvSpPr txBox="1"/>
          <p:nvPr/>
        </p:nvSpPr>
        <p:spPr>
          <a:xfrm>
            <a:off x="251520" y="934457"/>
            <a:ext cx="3744416" cy="5324535"/>
          </a:xfrm>
          <a:prstGeom prst="rect">
            <a:avLst/>
          </a:prstGeom>
          <a:noFill/>
        </p:spPr>
        <p:txBody>
          <a:bodyPr wrap="square">
            <a:spAutoFit/>
          </a:bodyPr>
          <a:lstStyle/>
          <a:p>
            <a:pPr marL="443865" algn="ctr">
              <a:lnSpc>
                <a:spcPts val="1610"/>
              </a:lnSpc>
            </a:pPr>
            <a:r>
              <a:rPr lang="kk-KZ" sz="2400" b="1" dirty="0">
                <a:solidFill>
                  <a:srgbClr val="FF0000"/>
                </a:solidFill>
                <a:effectLst/>
                <a:latin typeface="Times New Roman" panose="02020603050405020304" pitchFamily="18" charset="0"/>
                <a:ea typeface="Times New Roman" panose="02020603050405020304" pitchFamily="18" charset="0"/>
              </a:rPr>
              <a:t>Педагогтер</a:t>
            </a:r>
          </a:p>
          <a:p>
            <a:pPr marL="443865" algn="ctr">
              <a:lnSpc>
                <a:spcPts val="1610"/>
              </a:lnSpc>
            </a:pPr>
            <a:r>
              <a:rPr lang="kk-KZ" sz="2400" b="1" spc="-15" dirty="0">
                <a:solidFill>
                  <a:srgbClr val="FF0000"/>
                </a:solidFill>
                <a:effectLst/>
                <a:latin typeface="Times New Roman" panose="02020603050405020304" pitchFamily="18" charset="0"/>
                <a:ea typeface="Times New Roman" panose="02020603050405020304" pitchFamily="18" charset="0"/>
              </a:rPr>
              <a:t> </a:t>
            </a:r>
          </a:p>
          <a:p>
            <a:pPr marL="443865" algn="ctr">
              <a:lnSpc>
                <a:spcPts val="1610"/>
              </a:lnSpc>
            </a:pPr>
            <a:r>
              <a:rPr lang="kk-KZ" sz="2400" b="1" dirty="0">
                <a:solidFill>
                  <a:srgbClr val="FF0000"/>
                </a:solidFill>
                <a:effectLst/>
                <a:latin typeface="Times New Roman" panose="02020603050405020304" pitchFamily="18" charset="0"/>
                <a:ea typeface="Times New Roman" panose="02020603050405020304" pitchFamily="18" charset="0"/>
              </a:rPr>
              <a:t>жұмысының</a:t>
            </a:r>
            <a:r>
              <a:rPr lang="kk-KZ" sz="2400" b="1" spc="-25" dirty="0">
                <a:solidFill>
                  <a:srgbClr val="FF0000"/>
                </a:solidFill>
                <a:effectLst/>
                <a:latin typeface="Times New Roman" panose="02020603050405020304" pitchFamily="18" charset="0"/>
                <a:ea typeface="Times New Roman" panose="02020603050405020304" pitchFamily="18" charset="0"/>
              </a:rPr>
              <a:t> </a:t>
            </a:r>
            <a:r>
              <a:rPr lang="kk-KZ" sz="2400" b="1" dirty="0">
                <a:solidFill>
                  <a:srgbClr val="FF0000"/>
                </a:solidFill>
                <a:effectLst/>
                <a:latin typeface="Times New Roman" panose="02020603050405020304" pitchFamily="18" charset="0"/>
                <a:ea typeface="Times New Roman" panose="02020603050405020304" pitchFamily="18" charset="0"/>
              </a:rPr>
              <a:t>негізгі</a:t>
            </a:r>
            <a:r>
              <a:rPr lang="kk-KZ" sz="2400" b="1" spc="-20" dirty="0">
                <a:solidFill>
                  <a:srgbClr val="FF0000"/>
                </a:solidFill>
                <a:effectLst/>
                <a:latin typeface="Times New Roman" panose="02020603050405020304" pitchFamily="18" charset="0"/>
                <a:ea typeface="Times New Roman" panose="02020603050405020304" pitchFamily="18" charset="0"/>
              </a:rPr>
              <a:t> </a:t>
            </a:r>
          </a:p>
          <a:p>
            <a:pPr marL="443865" algn="ctr">
              <a:lnSpc>
                <a:spcPts val="1610"/>
              </a:lnSpc>
            </a:pPr>
            <a:endParaRPr lang="kk-KZ" sz="2400" b="1" spc="-20" dirty="0">
              <a:solidFill>
                <a:srgbClr val="FF0000"/>
              </a:solidFill>
              <a:latin typeface="Times New Roman" panose="02020603050405020304" pitchFamily="18" charset="0"/>
              <a:ea typeface="Times New Roman" panose="02020603050405020304" pitchFamily="18" charset="0"/>
            </a:endParaRPr>
          </a:p>
          <a:p>
            <a:pPr marL="443865" algn="ctr">
              <a:lnSpc>
                <a:spcPts val="1610"/>
              </a:lnSpc>
            </a:pPr>
            <a:r>
              <a:rPr lang="kk-KZ" sz="2400" b="1" dirty="0">
                <a:solidFill>
                  <a:srgbClr val="FF0000"/>
                </a:solidFill>
                <a:effectLst/>
                <a:latin typeface="Times New Roman" panose="02020603050405020304" pitchFamily="18" charset="0"/>
                <a:ea typeface="Times New Roman" panose="02020603050405020304" pitchFamily="18" charset="0"/>
              </a:rPr>
              <a:t>қағидалары:</a:t>
            </a:r>
          </a:p>
          <a:p>
            <a:pPr marL="443865">
              <a:lnSpc>
                <a:spcPts val="1610"/>
              </a:lnSpc>
            </a:pPr>
            <a:endParaRPr lang="ru-RU" sz="2400" b="1" dirty="0">
              <a:solidFill>
                <a:srgbClr val="FF0000"/>
              </a:solidFill>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оқытудың</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кіріктірілген</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тәсілі;</a:t>
            </a:r>
            <a:endParaRPr lang="ru-RU" sz="200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баланы</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толыққанды</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дамыту;</a:t>
            </a:r>
            <a:endParaRPr lang="ru-RU" sz="2000" dirty="0">
              <a:effectLst/>
              <a:latin typeface="Times New Roman" panose="02020603050405020304" pitchFamily="18" charset="0"/>
              <a:ea typeface="Times New Roman" panose="02020603050405020304" pitchFamily="18" charset="0"/>
            </a:endParaRPr>
          </a:p>
          <a:p>
            <a:pPr marL="342900" lvl="0" indent="-342900">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ойын</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арқылы</a:t>
            </a:r>
            <a:r>
              <a:rPr lang="kk-KZ" sz="2000" spc="-3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оқытуға</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баланы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тарту;</a:t>
            </a:r>
            <a:endParaRPr lang="ru-RU" sz="2000" dirty="0">
              <a:effectLst/>
              <a:latin typeface="Times New Roman" panose="02020603050405020304" pitchFamily="18" charset="0"/>
              <a:ea typeface="Times New Roman" panose="02020603050405020304" pitchFamily="18" charset="0"/>
            </a:endParaRPr>
          </a:p>
          <a:p>
            <a:pPr marL="342900" lvl="0" indent="-342900">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балаларға</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өз</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білімін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құрастырушы</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ретінде</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қарым-қатынас</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жасау;</a:t>
            </a:r>
            <a:endParaRPr lang="ru-RU" sz="2000" dirty="0">
              <a:effectLst/>
              <a:latin typeface="Times New Roman" panose="02020603050405020304" pitchFamily="18" charset="0"/>
              <a:ea typeface="Times New Roman" panose="02020603050405020304" pitchFamily="18" charset="0"/>
            </a:endParaRPr>
          </a:p>
          <a:p>
            <a:pPr marL="342900" lvl="0" indent="-342900">
              <a:lnSpc>
                <a:spcPts val="1610"/>
              </a:lnSpc>
              <a:spcBef>
                <a:spcPts val="10"/>
              </a:spcBef>
              <a:spcAft>
                <a:spcPts val="0"/>
              </a:spcAft>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маңызды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өзара</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әрекет</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арқылы</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шынайы</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оқыту;</a:t>
            </a:r>
            <a:endParaRPr lang="ru-RU" sz="200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инклюзивті</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білім</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беру</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кеңістігін</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құру;</a:t>
            </a:r>
            <a:endParaRPr lang="ru-RU" sz="200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548005" algn="l"/>
              </a:tabLst>
            </a:pPr>
            <a:r>
              <a:rPr lang="kk-KZ" sz="2000" dirty="0">
                <a:effectLst/>
                <a:latin typeface="Times New Roman" panose="02020603050405020304" pitchFamily="18" charset="0"/>
                <a:ea typeface="Times New Roman" panose="02020603050405020304" pitchFamily="18" charset="0"/>
              </a:rPr>
              <a:t>баланың</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жеке</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басын</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құрметтеу;</a:t>
            </a:r>
            <a:endParaRPr lang="ru-RU" sz="2000" dirty="0">
              <a:effectLst/>
              <a:latin typeface="Times New Roman" panose="02020603050405020304" pitchFamily="18" charset="0"/>
              <a:ea typeface="Times New Roman" panose="02020603050405020304" pitchFamily="18" charset="0"/>
            </a:endParaRPr>
          </a:p>
          <a:p>
            <a:pPr marL="532130"/>
            <a:r>
              <a:rPr lang="kk-KZ" sz="2000" dirty="0">
                <a:effectLst/>
                <a:latin typeface="Times New Roman" panose="02020603050405020304" pitchFamily="18" charset="0"/>
                <a:ea typeface="Times New Roman" panose="02020603050405020304" pitchFamily="18" charset="0"/>
              </a:rPr>
              <a:t>-</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баланы</a:t>
            </a:r>
            <a:r>
              <a:rPr lang="kk-KZ" sz="2000" spc="-1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дамыту</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мақсатында</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күтім</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жасау.</a:t>
            </a:r>
            <a:endParaRPr lang="ru-RU" sz="2000" dirty="0">
              <a:effectLst/>
              <a:latin typeface="Times New Roman" panose="02020603050405020304" pitchFamily="18" charset="0"/>
              <a:ea typeface="Times New Roman" panose="02020603050405020304" pitchFamily="18" charset="0"/>
            </a:endParaRPr>
          </a:p>
        </p:txBody>
      </p:sp>
      <p:sp>
        <p:nvSpPr>
          <p:cNvPr id="6" name="Rectangle 2">
            <a:extLst>
              <a:ext uri="{FF2B5EF4-FFF2-40B4-BE49-F238E27FC236}">
                <a16:creationId xmlns:a16="http://schemas.microsoft.com/office/drawing/2014/main" id="{AA7CC501-DE49-7B18-E269-6D280D931C3E}"/>
              </a:ext>
            </a:extLst>
          </p:cNvPr>
          <p:cNvSpPr>
            <a:spLocks noChangeArrowheads="1"/>
          </p:cNvSpPr>
          <p:nvPr/>
        </p:nvSpPr>
        <p:spPr bwMode="auto">
          <a:xfrm>
            <a:off x="4427984" y="970856"/>
            <a:ext cx="4283967"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7688" algn="l"/>
              </a:tabLst>
              <a:defRPr>
                <a:solidFill>
                  <a:schemeClr val="tx1"/>
                </a:solidFill>
                <a:latin typeface="Arial" panose="020B0604020202020204" pitchFamily="34" charset="0"/>
              </a:defRPr>
            </a:lvl1pPr>
            <a:lvl2pPr eaLnBrk="0" fontAlgn="base" hangingPunct="0">
              <a:spcBef>
                <a:spcPct val="0"/>
              </a:spcBef>
              <a:spcAft>
                <a:spcPct val="0"/>
              </a:spcAft>
              <a:tabLst>
                <a:tab pos="547688" algn="l"/>
              </a:tabLst>
              <a:defRPr>
                <a:solidFill>
                  <a:schemeClr val="tx1"/>
                </a:solidFill>
                <a:latin typeface="Arial" panose="020B0604020202020204" pitchFamily="34" charset="0"/>
              </a:defRPr>
            </a:lvl2pPr>
            <a:lvl3pPr eaLnBrk="0" fontAlgn="base" hangingPunct="0">
              <a:spcBef>
                <a:spcPct val="0"/>
              </a:spcBef>
              <a:spcAft>
                <a:spcPct val="0"/>
              </a:spcAft>
              <a:tabLst>
                <a:tab pos="547688" algn="l"/>
              </a:tabLst>
              <a:defRPr>
                <a:solidFill>
                  <a:schemeClr val="tx1"/>
                </a:solidFill>
                <a:latin typeface="Arial" panose="020B0604020202020204" pitchFamily="34" charset="0"/>
              </a:defRPr>
            </a:lvl3pPr>
            <a:lvl4pPr eaLnBrk="0" fontAlgn="base" hangingPunct="0">
              <a:spcBef>
                <a:spcPct val="0"/>
              </a:spcBef>
              <a:spcAft>
                <a:spcPct val="0"/>
              </a:spcAft>
              <a:tabLst>
                <a:tab pos="547688" algn="l"/>
              </a:tabLst>
              <a:defRPr>
                <a:solidFill>
                  <a:schemeClr val="tx1"/>
                </a:solidFill>
                <a:latin typeface="Arial" panose="020B0604020202020204" pitchFamily="34" charset="0"/>
              </a:defRPr>
            </a:lvl4pPr>
            <a:lvl5pPr eaLnBrk="0" fontAlgn="base" hangingPunct="0">
              <a:spcBef>
                <a:spcPct val="0"/>
              </a:spcBef>
              <a:spcAft>
                <a:spcPct val="0"/>
              </a:spcAft>
              <a:tabLst>
                <a:tab pos="547688" algn="l"/>
              </a:tabLst>
              <a:defRPr>
                <a:solidFill>
                  <a:schemeClr val="tx1"/>
                </a:solidFill>
                <a:latin typeface="Arial" panose="020B0604020202020204" pitchFamily="34" charset="0"/>
              </a:defRPr>
            </a:lvl5pPr>
            <a:lvl6pPr eaLnBrk="0" fontAlgn="base" hangingPunct="0">
              <a:spcBef>
                <a:spcPct val="0"/>
              </a:spcBef>
              <a:spcAft>
                <a:spcPct val="0"/>
              </a:spcAft>
              <a:tabLst>
                <a:tab pos="547688" algn="l"/>
              </a:tabLst>
              <a:defRPr>
                <a:solidFill>
                  <a:schemeClr val="tx1"/>
                </a:solidFill>
                <a:latin typeface="Arial" panose="020B0604020202020204" pitchFamily="34" charset="0"/>
              </a:defRPr>
            </a:lvl6pPr>
            <a:lvl7pPr eaLnBrk="0" fontAlgn="base" hangingPunct="0">
              <a:spcBef>
                <a:spcPct val="0"/>
              </a:spcBef>
              <a:spcAft>
                <a:spcPct val="0"/>
              </a:spcAft>
              <a:tabLst>
                <a:tab pos="547688" algn="l"/>
              </a:tabLst>
              <a:defRPr>
                <a:solidFill>
                  <a:schemeClr val="tx1"/>
                </a:solidFill>
                <a:latin typeface="Arial" panose="020B0604020202020204" pitchFamily="34" charset="0"/>
              </a:defRPr>
            </a:lvl7pPr>
            <a:lvl8pPr eaLnBrk="0" fontAlgn="base" hangingPunct="0">
              <a:spcBef>
                <a:spcPct val="0"/>
              </a:spcBef>
              <a:spcAft>
                <a:spcPct val="0"/>
              </a:spcAft>
              <a:tabLst>
                <a:tab pos="547688" algn="l"/>
              </a:tabLst>
              <a:defRPr>
                <a:solidFill>
                  <a:schemeClr val="tx1"/>
                </a:solidFill>
                <a:latin typeface="Arial" panose="020B0604020202020204" pitchFamily="34" charset="0"/>
              </a:defRPr>
            </a:lvl8pPr>
            <a:lvl9pPr eaLnBrk="0" fontAlgn="base" hangingPunct="0">
              <a:spcBef>
                <a:spcPct val="0"/>
              </a:spcBef>
              <a:spcAft>
                <a:spcPct val="0"/>
              </a:spcAft>
              <a:tabLst>
                <a:tab pos="5476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7688" algn="l"/>
              </a:tabLst>
            </a:pPr>
            <a:r>
              <a:rPr kumimoji="0" lang="kk-KZ" altLang="ru-RU" sz="2400" b="1"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Педагогтің құзыреттілігі:</a:t>
            </a:r>
          </a:p>
          <a:p>
            <a:pPr marL="0" marR="0" lvl="0" indent="0" algn="l" defTabSz="914400" rtl="0" eaLnBrk="0" fontAlgn="base" latinLnBrk="0" hangingPunct="0">
              <a:lnSpc>
                <a:spcPct val="100000"/>
              </a:lnSpc>
              <a:spcBef>
                <a:spcPct val="0"/>
              </a:spcBef>
              <a:spcAft>
                <a:spcPct val="0"/>
              </a:spcAft>
              <a:buClrTx/>
              <a:buSzTx/>
              <a:buFontTx/>
              <a:buNone/>
              <a:tabLst>
                <a:tab pos="547688" algn="l"/>
              </a:tabLst>
            </a:pPr>
            <a:endParaRPr kumimoji="0" lang="ru-RU" altLang="ru-RU"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баланы дамыту мен оқытуды терең түсіну;</a:t>
            </a:r>
            <a:endParaRPr kumimoji="0" lang="ru-RU"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баланың көзқарасын түсіну және қабылдай білуі;</a:t>
            </a:r>
            <a:endParaRPr kumimoji="0" lang="ru-RU"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баланы мақтай білу, тыныштандыру, сұрақтар қоя білу және балаларды жақсы көру;</a:t>
            </a:r>
            <a:endParaRPr kumimoji="0" lang="ru-RU"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көшбасшылық дағдылары;</a:t>
            </a:r>
            <a:endParaRPr kumimoji="0" lang="ru-RU"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туындаған мәселелерді шешуге қабілеттілігі;</a:t>
            </a:r>
            <a:endParaRPr kumimoji="0" lang="ru-RU"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сөздік қордың байлығы және балалардың ой-пікірін айту мүмкіндігі;</a:t>
            </a:r>
            <a:endParaRPr kumimoji="0" lang="ru-RU"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47688" algn="l"/>
              </a:tabLst>
            </a:pPr>
            <a:r>
              <a:rPr kumimoji="0" lang="kk-KZ" altLang="ru-RU" sz="2000" b="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өз тәжірибесіне үнемі рефлексия жасай білу және оны жетілдіру;</a:t>
            </a:r>
            <a:endParaRPr kumimoji="0" lang="kk-KZ" altLang="ru-RU"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7" name="Line 12">
            <a:extLst>
              <a:ext uri="{FF2B5EF4-FFF2-40B4-BE49-F238E27FC236}">
                <a16:creationId xmlns:a16="http://schemas.microsoft.com/office/drawing/2014/main" id="{15CBA295-B7E3-F6F0-F0CD-68F5DAA79FA7}"/>
              </a:ext>
            </a:extLst>
          </p:cNvPr>
          <p:cNvCxnSpPr>
            <a:cxnSpLocks noChangeShapeType="1"/>
          </p:cNvCxnSpPr>
          <p:nvPr/>
        </p:nvCxnSpPr>
        <p:spPr bwMode="auto">
          <a:xfrm>
            <a:off x="4968180" y="9669436"/>
            <a:ext cx="0" cy="23847489"/>
          </a:xfrm>
          <a:prstGeom prst="line">
            <a:avLst/>
          </a:prstGeom>
          <a:noFill/>
          <a:ln w="6096">
            <a:solidFill>
              <a:srgbClr val="000000"/>
            </a:solidFill>
            <a:prstDash val="solid"/>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2900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1A027E-3E74-94D2-16DF-2055E7201FA1}"/>
              </a:ext>
            </a:extLst>
          </p:cNvPr>
          <p:cNvSpPr>
            <a:spLocks noGrp="1"/>
          </p:cNvSpPr>
          <p:nvPr>
            <p:ph type="title"/>
          </p:nvPr>
        </p:nvSpPr>
        <p:spPr>
          <a:xfrm>
            <a:off x="628649" y="476672"/>
            <a:ext cx="7886700" cy="720080"/>
          </a:xfrm>
        </p:spPr>
        <p:txBody>
          <a:bodyPr>
            <a:normAutofit fontScale="90000"/>
          </a:bodyPr>
          <a:lstStyle/>
          <a:p>
            <a:pPr>
              <a:lnSpc>
                <a:spcPct val="115000"/>
              </a:lnSpc>
              <a:spcAft>
                <a:spcPts val="1000"/>
              </a:spcAft>
            </a:pPr>
            <a:br>
              <a:rPr lang="ru-RU" sz="1800" dirty="0">
                <a:effectLst/>
                <a:latin typeface="Calibri" panose="020F0502020204030204" pitchFamily="34" charset="0"/>
                <a:ea typeface="Calibri" panose="020F0502020204030204" pitchFamily="34" charset="0"/>
              </a:rPr>
            </a:br>
            <a:r>
              <a:rPr lang="ru-RU" sz="2000" b="1" dirty="0">
                <a:solidFill>
                  <a:srgbClr val="0070C0"/>
                </a:solidFill>
                <a:effectLst/>
                <a:latin typeface="Calibri" panose="020F0502020204030204" pitchFamily="34" charset="0"/>
                <a:ea typeface="Calibri" panose="020F0502020204030204" pitchFamily="34" charset="0"/>
              </a:rPr>
              <a:t>П</a:t>
            </a:r>
            <a:r>
              <a:rPr lang="kk-KZ" sz="2000" b="1"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едагогикалық кеңестің күн тәртібі</a:t>
            </a:r>
            <a:br>
              <a:rPr lang="ru-RU" sz="2000" b="1" dirty="0">
                <a:solidFill>
                  <a:srgbClr val="0070C0"/>
                </a:solidFill>
                <a:effectLst/>
                <a:latin typeface="Calibri" panose="020F0502020204030204" pitchFamily="34" charset="0"/>
                <a:ea typeface="Calibri" panose="020F0502020204030204" pitchFamily="34" charset="0"/>
              </a:rPr>
            </a:br>
            <a:r>
              <a:rPr lang="kk-KZ" sz="1800" b="1" dirty="0">
                <a:effectLst/>
                <a:latin typeface="Times New Roman" panose="02020603050405020304" pitchFamily="18" charset="0"/>
                <a:ea typeface="Calibri" panose="020F0502020204030204" pitchFamily="34" charset="0"/>
                <a:cs typeface="Calibri" panose="020F0502020204030204" pitchFamily="34" charset="0"/>
              </a:rPr>
              <a:t>Тақырыбы: «</a:t>
            </a:r>
            <a:r>
              <a:rPr lang="kk-KZ" sz="1800" dirty="0">
                <a:effectLst/>
                <a:latin typeface="Times New Roman" panose="02020603050405020304" pitchFamily="18" charset="0"/>
                <a:ea typeface="Calibri" panose="020F0502020204030204" pitchFamily="34" charset="0"/>
              </a:rPr>
              <a:t>Білімді ұлт: терең білім, еңбекқорлық және отаншылдық қасиет»</a:t>
            </a:r>
            <a:br>
              <a:rPr lang="ru-RU" sz="1800" dirty="0">
                <a:effectLst/>
                <a:latin typeface="Calibri" panose="020F0502020204030204" pitchFamily="34" charset="0"/>
                <a:ea typeface="Calibri" panose="020F0502020204030204" pitchFamily="34" charset="0"/>
              </a:rPr>
            </a:br>
            <a:r>
              <a:rPr lang="kk-KZ" sz="1800" dirty="0">
                <a:effectLst/>
                <a:latin typeface="Times New Roman" panose="02020603050405020304" pitchFamily="18" charset="0"/>
                <a:ea typeface="Calibri" panose="020F0502020204030204" pitchFamily="34" charset="0"/>
              </a:rPr>
              <a:t>Тема: «Образованная нация: стремление к знаниям, трудолюбие и патриотизм»</a:t>
            </a:r>
            <a:br>
              <a:rPr lang="ru-RU" sz="1800" dirty="0">
                <a:effectLst/>
                <a:latin typeface="Calibri" panose="020F0502020204030204" pitchFamily="34" charset="0"/>
                <a:ea typeface="Calibri" panose="020F0502020204030204" pitchFamily="34" charset="0"/>
              </a:rPr>
            </a:br>
            <a:br>
              <a:rPr lang="ru-RU" sz="1800" dirty="0">
                <a:effectLst/>
                <a:latin typeface="Calibri" panose="020F0502020204030204" pitchFamily="34" charset="0"/>
                <a:ea typeface="Calibri" panose="020F0502020204030204" pitchFamily="34" charset="0"/>
              </a:rPr>
            </a:br>
            <a:endParaRPr lang="ru-RU" dirty="0"/>
          </a:p>
        </p:txBody>
      </p:sp>
      <p:graphicFrame>
        <p:nvGraphicFramePr>
          <p:cNvPr id="6" name="Таблица 5">
            <a:extLst>
              <a:ext uri="{FF2B5EF4-FFF2-40B4-BE49-F238E27FC236}">
                <a16:creationId xmlns:a16="http://schemas.microsoft.com/office/drawing/2014/main" id="{B9DBAAF6-E815-2256-E314-796B6761A50C}"/>
              </a:ext>
            </a:extLst>
          </p:cNvPr>
          <p:cNvGraphicFramePr>
            <a:graphicFrameLocks noGrp="1"/>
          </p:cNvGraphicFramePr>
          <p:nvPr>
            <p:extLst>
              <p:ext uri="{D42A27DB-BD31-4B8C-83A1-F6EECF244321}">
                <p14:modId xmlns:p14="http://schemas.microsoft.com/office/powerpoint/2010/main" val="3662558642"/>
              </p:ext>
            </p:extLst>
          </p:nvPr>
        </p:nvGraphicFramePr>
        <p:xfrm>
          <a:off x="323526" y="1172006"/>
          <a:ext cx="8640962" cy="5477242"/>
        </p:xfrm>
        <a:graphic>
          <a:graphicData uri="http://schemas.openxmlformats.org/drawingml/2006/table">
            <a:tbl>
              <a:tblPr firstRow="1" firstCol="1" bandRow="1">
                <a:tableStyleId>{5C22544A-7EE6-4342-B048-85BDC9FD1C3A}</a:tableStyleId>
              </a:tblPr>
              <a:tblGrid>
                <a:gridCol w="292914">
                  <a:extLst>
                    <a:ext uri="{9D8B030D-6E8A-4147-A177-3AD203B41FA5}">
                      <a16:colId xmlns:a16="http://schemas.microsoft.com/office/drawing/2014/main" val="3952262364"/>
                    </a:ext>
                  </a:extLst>
                </a:gridCol>
                <a:gridCol w="6810250">
                  <a:extLst>
                    <a:ext uri="{9D8B030D-6E8A-4147-A177-3AD203B41FA5}">
                      <a16:colId xmlns:a16="http://schemas.microsoft.com/office/drawing/2014/main" val="2787000239"/>
                    </a:ext>
                  </a:extLst>
                </a:gridCol>
                <a:gridCol w="1537798">
                  <a:extLst>
                    <a:ext uri="{9D8B030D-6E8A-4147-A177-3AD203B41FA5}">
                      <a16:colId xmlns:a16="http://schemas.microsoft.com/office/drawing/2014/main" val="3325694624"/>
                    </a:ext>
                  </a:extLst>
                </a:gridCol>
              </a:tblGrid>
              <a:tr h="328939">
                <a:tc>
                  <a:txBody>
                    <a:bodyPr/>
                    <a:lstStyle/>
                    <a:p>
                      <a:pPr algn="ctr">
                        <a:lnSpc>
                          <a:spcPct val="115000"/>
                        </a:lnSpc>
                        <a:spcAft>
                          <a:spcPts val="1000"/>
                        </a:spcAft>
                      </a:pPr>
                      <a:r>
                        <a:rPr lang="kk-KZ" sz="1400" dirty="0">
                          <a:effectLst/>
                        </a:rPr>
                        <a:t>№</a:t>
                      </a:r>
                      <a:endParaRPr lang="ru-RU" sz="1400" dirty="0">
                        <a:effectLst/>
                        <a:latin typeface="Calibri" panose="020F0502020204030204" pitchFamily="34" charset="0"/>
                        <a:ea typeface="Calibri" panose="020F0502020204030204" pitchFamily="34" charset="0"/>
                      </a:endParaRPr>
                    </a:p>
                  </a:txBody>
                  <a:tcPr marL="23304" marR="23304" marT="0" marB="0"/>
                </a:tc>
                <a:tc>
                  <a:txBody>
                    <a:bodyPr/>
                    <a:lstStyle/>
                    <a:p>
                      <a:pPr algn="ctr">
                        <a:lnSpc>
                          <a:spcPct val="115000"/>
                        </a:lnSpc>
                        <a:spcAft>
                          <a:spcPts val="1000"/>
                        </a:spcAft>
                      </a:pPr>
                      <a:r>
                        <a:rPr lang="kk-KZ" sz="1400" dirty="0">
                          <a:effectLst/>
                        </a:rPr>
                        <a:t>Тақырыбы</a:t>
                      </a:r>
                      <a:endParaRPr lang="ru-RU" sz="1400" dirty="0">
                        <a:effectLst/>
                        <a:latin typeface="Calibri" panose="020F0502020204030204" pitchFamily="34" charset="0"/>
                        <a:ea typeface="Calibri" panose="020F0502020204030204" pitchFamily="34" charset="0"/>
                      </a:endParaRPr>
                    </a:p>
                  </a:txBody>
                  <a:tcPr marL="23304" marR="23304" marT="0" marB="0"/>
                </a:tc>
                <a:tc>
                  <a:txBody>
                    <a:bodyPr/>
                    <a:lstStyle/>
                    <a:p>
                      <a:pPr algn="ctr">
                        <a:lnSpc>
                          <a:spcPct val="115000"/>
                        </a:lnSpc>
                        <a:spcAft>
                          <a:spcPts val="1000"/>
                        </a:spcAft>
                      </a:pPr>
                      <a:r>
                        <a:rPr lang="kk-KZ" sz="1400">
                          <a:effectLst/>
                        </a:rPr>
                        <a:t>Педагог</a:t>
                      </a:r>
                      <a:endParaRPr lang="ru-RU" sz="140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2363891856"/>
                  </a:ext>
                </a:extLst>
              </a:tr>
              <a:tr h="919943">
                <a:tc>
                  <a:txBody>
                    <a:bodyPr/>
                    <a:lstStyle/>
                    <a:p>
                      <a:pPr>
                        <a:lnSpc>
                          <a:spcPct val="115000"/>
                        </a:lnSpc>
                        <a:spcAft>
                          <a:spcPts val="1000"/>
                        </a:spcAft>
                      </a:pPr>
                      <a:r>
                        <a:rPr lang="kk-KZ" sz="1400">
                          <a:effectLst/>
                        </a:rPr>
                        <a:t>1</a:t>
                      </a:r>
                      <a:endParaRPr lang="ru-RU" sz="1400">
                        <a:effectLst/>
                        <a:latin typeface="Calibri" panose="020F0502020204030204" pitchFamily="34" charset="0"/>
                        <a:ea typeface="Calibri" panose="020F0502020204030204" pitchFamily="34" charset="0"/>
                      </a:endParaRPr>
                    </a:p>
                  </a:txBody>
                  <a:tcPr marL="23304" marR="23304" marT="0" marB="0"/>
                </a:tc>
                <a:tc>
                  <a:txBody>
                    <a:bodyPr/>
                    <a:lstStyle/>
                    <a:p>
                      <a:r>
                        <a:rPr lang="kk-KZ" sz="1400" dirty="0">
                          <a:effectLst/>
                        </a:rPr>
                        <a:t>ҚР Оқу-ағарту министрлігі 2022 жылғы 3 тамыздағы № 348 бұйрығы. </a:t>
                      </a:r>
                    </a:p>
                    <a:p>
                      <a:r>
                        <a:rPr lang="kk-KZ" sz="1400" b="1" dirty="0">
                          <a:effectLst/>
                        </a:rPr>
                        <a:t>Мектепке дейінгі тәрбие мен оқытудың мемлекеттік жалпыға міндетті стандарты.</a:t>
                      </a:r>
                      <a:endParaRPr lang="ru-RU" sz="1400" b="1" dirty="0">
                        <a:effectLst/>
                      </a:endParaRPr>
                    </a:p>
                    <a:p>
                      <a:r>
                        <a:rPr lang="kk-KZ" sz="1400" dirty="0">
                          <a:effectLst/>
                        </a:rPr>
                        <a:t>«ҚР мектепке дейінгі ұйымдарында 2022-2023 оқу жылында тәрбиелеу-білім процесін ұйымдастыру туралы» </a:t>
                      </a:r>
                      <a:r>
                        <a:rPr lang="kk-KZ" sz="1400" b="1" dirty="0">
                          <a:effectLst/>
                        </a:rPr>
                        <a:t>Әдістемелік нұсқау хатпен </a:t>
                      </a:r>
                      <a:r>
                        <a:rPr lang="kk-KZ" sz="1400" dirty="0">
                          <a:effectLst/>
                        </a:rPr>
                        <a:t>таныстыру.</a:t>
                      </a:r>
                      <a:endParaRPr lang="ru-RU" sz="1400" dirty="0">
                        <a:effectLst/>
                      </a:endParaRPr>
                    </a:p>
                    <a:p>
                      <a:r>
                        <a:rPr lang="kk-KZ" sz="1400" kern="1800" spc="-10" dirty="0">
                          <a:effectLst/>
                        </a:rPr>
                        <a:t>Государственный общеобязательный стандарт дошкольного воспитания и обучения.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 marR="23304" marT="0" marB="0"/>
                </a:tc>
                <a:tc>
                  <a:txBody>
                    <a:bodyPr/>
                    <a:lstStyle/>
                    <a:p>
                      <a:pPr>
                        <a:lnSpc>
                          <a:spcPct val="115000"/>
                        </a:lnSpc>
                        <a:spcAft>
                          <a:spcPts val="1000"/>
                        </a:spcAft>
                      </a:pPr>
                      <a:endParaRPr lang="kk-KZ" sz="1400" dirty="0">
                        <a:effectLst/>
                      </a:endParaRPr>
                    </a:p>
                    <a:p>
                      <a:pPr>
                        <a:lnSpc>
                          <a:spcPct val="115000"/>
                        </a:lnSpc>
                        <a:spcAft>
                          <a:spcPts val="1000"/>
                        </a:spcAft>
                      </a:pPr>
                      <a:r>
                        <a:rPr lang="kk-KZ" sz="1400" dirty="0">
                          <a:effectLst/>
                        </a:rPr>
                        <a:t>Меңгеруші А.Ж. Уркимбаева</a:t>
                      </a:r>
                      <a:endParaRPr lang="ru-RU" sz="1400" dirty="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1808754344"/>
                  </a:ext>
                </a:extLst>
              </a:tr>
              <a:tr h="729145">
                <a:tc>
                  <a:txBody>
                    <a:bodyPr/>
                    <a:lstStyle/>
                    <a:p>
                      <a:pPr>
                        <a:lnSpc>
                          <a:spcPct val="115000"/>
                        </a:lnSpc>
                        <a:spcAft>
                          <a:spcPts val="1000"/>
                        </a:spcAft>
                      </a:pPr>
                      <a:r>
                        <a:rPr lang="kk-KZ" sz="1400">
                          <a:effectLst/>
                        </a:rPr>
                        <a:t>2</a:t>
                      </a:r>
                      <a:endParaRPr lang="ru-RU" sz="1400">
                        <a:effectLst/>
                        <a:latin typeface="Calibri" panose="020F0502020204030204" pitchFamily="34" charset="0"/>
                        <a:ea typeface="Calibri" panose="020F0502020204030204" pitchFamily="34" charset="0"/>
                      </a:endParaRPr>
                    </a:p>
                  </a:txBody>
                  <a:tcPr marL="23304" marR="23304" marT="0" marB="0"/>
                </a:tc>
                <a:tc>
                  <a:txBody>
                    <a:bodyPr/>
                    <a:lstStyle/>
                    <a:p>
                      <a:r>
                        <a:rPr lang="kk-KZ" sz="1400" dirty="0">
                          <a:effectLst/>
                        </a:rPr>
                        <a:t>2022-2023 оқу жылының жұмыс тәртібін, мектепке дейінгі тәрбие және оқыту жоспарын, күн тәртібін, сабақ кестесін бекіту.</a:t>
                      </a:r>
                      <a:endParaRPr lang="ru-RU" sz="1400" dirty="0">
                        <a:effectLst/>
                      </a:endParaRPr>
                    </a:p>
                    <a:p>
                      <a:pPr>
                        <a:lnSpc>
                          <a:spcPct val="115000"/>
                        </a:lnSpc>
                        <a:spcAft>
                          <a:spcPts val="1000"/>
                        </a:spcAft>
                      </a:pPr>
                      <a:r>
                        <a:rPr lang="kk-KZ" sz="1400" dirty="0">
                          <a:effectLst/>
                        </a:rPr>
                        <a:t> Утверждение учебного плана ДВО,</a:t>
                      </a:r>
                      <a:r>
                        <a:rPr lang="kk-KZ" sz="1400" kern="1800" spc="-10" dirty="0">
                          <a:effectLst/>
                        </a:rPr>
                        <a:t> </a:t>
                      </a:r>
                      <a:r>
                        <a:rPr lang="kk-KZ" sz="1400" dirty="0">
                          <a:effectLst/>
                        </a:rPr>
                        <a:t>режима дня, сетки занятий</a:t>
                      </a:r>
                      <a:endParaRPr lang="ru-RU" sz="1400" dirty="0">
                        <a:effectLst/>
                        <a:latin typeface="Calibri" panose="020F0502020204030204" pitchFamily="34" charset="0"/>
                        <a:ea typeface="Calibri" panose="020F0502020204030204" pitchFamily="34" charset="0"/>
                      </a:endParaRPr>
                    </a:p>
                  </a:txBody>
                  <a:tcPr marL="23304" marR="23304" marT="0" marB="0"/>
                </a:tc>
                <a:tc>
                  <a:txBody>
                    <a:bodyPr/>
                    <a:lstStyle/>
                    <a:p>
                      <a:r>
                        <a:rPr lang="kk-KZ" sz="1400">
                          <a:effectLst/>
                        </a:rPr>
                        <a:t>Әдіскер </a:t>
                      </a:r>
                      <a:r>
                        <a:rPr lang="kk-KZ" sz="1400" dirty="0">
                          <a:effectLst/>
                        </a:rPr>
                        <a:t>А.С.Аманжолова</a:t>
                      </a:r>
                      <a:endParaRPr lang="ru-RU" sz="1400" dirty="0">
                        <a:effectLst/>
                      </a:endParaRPr>
                    </a:p>
                    <a:p>
                      <a:pPr>
                        <a:lnSpc>
                          <a:spcPct val="115000"/>
                        </a:lnSpc>
                        <a:spcAft>
                          <a:spcPts val="1000"/>
                        </a:spcAft>
                      </a:pPr>
                      <a:r>
                        <a:rPr lang="kk-KZ" sz="1400" dirty="0">
                          <a:effectLst/>
                        </a:rPr>
                        <a:t> </a:t>
                      </a:r>
                      <a:endParaRPr lang="ru-RU" sz="1400" dirty="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1498714063"/>
                  </a:ext>
                </a:extLst>
              </a:tr>
              <a:tr h="150798">
                <a:tc rowSpan="6">
                  <a:txBody>
                    <a:bodyPr/>
                    <a:lstStyle/>
                    <a:p>
                      <a:pPr>
                        <a:lnSpc>
                          <a:spcPct val="115000"/>
                        </a:lnSpc>
                        <a:spcAft>
                          <a:spcPts val="1000"/>
                        </a:spcAft>
                      </a:pPr>
                      <a:r>
                        <a:rPr lang="kk-KZ" sz="1400">
                          <a:effectLst/>
                        </a:rPr>
                        <a:t>3</a:t>
                      </a:r>
                      <a:endParaRPr lang="ru-RU" sz="1400">
                        <a:effectLst/>
                        <a:latin typeface="Calibri" panose="020F0502020204030204" pitchFamily="34" charset="0"/>
                        <a:ea typeface="Calibri" panose="020F0502020204030204" pitchFamily="34" charset="0"/>
                      </a:endParaRPr>
                    </a:p>
                  </a:txBody>
                  <a:tcPr marL="23304" marR="23304" marT="0" marB="0"/>
                </a:tc>
                <a:tc>
                  <a:txBody>
                    <a:bodyPr/>
                    <a:lstStyle/>
                    <a:p>
                      <a:pPr marL="457200" algn="ctr"/>
                      <a:r>
                        <a:rPr lang="kk-KZ" sz="1400" b="1" u="sng" dirty="0">
                          <a:effectLst/>
                        </a:rPr>
                        <a:t>Педагогикалық шеберхана: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304" marR="23304" marT="0" marB="0"/>
                </a:tc>
                <a:tc>
                  <a:txBody>
                    <a:bodyPr/>
                    <a:lstStyle/>
                    <a:p>
                      <a:pPr>
                        <a:lnSpc>
                          <a:spcPct val="115000"/>
                        </a:lnSpc>
                        <a:spcAft>
                          <a:spcPts val="1000"/>
                        </a:spcAft>
                      </a:pPr>
                      <a:r>
                        <a:rPr lang="kk-KZ" sz="1400" dirty="0">
                          <a:effectLst/>
                        </a:rPr>
                        <a:t> </a:t>
                      </a:r>
                      <a:endParaRPr lang="ru-RU" sz="1400" dirty="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1361957474"/>
                  </a:ext>
                </a:extLst>
              </a:tr>
              <a:tr h="458610">
                <a:tc vMerge="1">
                  <a:txBody>
                    <a:bodyPr/>
                    <a:lstStyle/>
                    <a:p>
                      <a:endParaRPr lang="ru-RU"/>
                    </a:p>
                  </a:txBody>
                  <a:tcPr/>
                </a:tc>
                <a:tc>
                  <a:txBody>
                    <a:bodyPr/>
                    <a:lstStyle/>
                    <a:p>
                      <a:r>
                        <a:rPr lang="kk-KZ" sz="1400" dirty="0">
                          <a:effectLst/>
                        </a:rPr>
                        <a:t>«Ұсақ қол моторикасына арналған ойындар арқылы балалардың ойлау қабілеті мен шығармашылығын дамыту» </a:t>
                      </a:r>
                      <a:r>
                        <a:rPr lang="kk-KZ" sz="1400" u="sng" dirty="0">
                          <a:effectLst/>
                        </a:rPr>
                        <a:t>Слайд-презентация</a:t>
                      </a:r>
                      <a:r>
                        <a:rPr lang="kk-KZ" sz="1400" dirty="0">
                          <a:effectLst/>
                        </a:rPr>
                        <a:t>.                                                        </a:t>
                      </a:r>
                      <a:endParaRPr lang="ru-RU" sz="1400" dirty="0">
                        <a:effectLst/>
                      </a:endParaRPr>
                    </a:p>
                  </a:txBody>
                  <a:tcPr marL="23304" marR="23304" marT="0" marB="0"/>
                </a:tc>
                <a:tc>
                  <a:txBody>
                    <a:bodyPr/>
                    <a:lstStyle/>
                    <a:p>
                      <a:pPr>
                        <a:lnSpc>
                          <a:spcPct val="115000"/>
                        </a:lnSpc>
                        <a:spcAft>
                          <a:spcPts val="1000"/>
                        </a:spcAft>
                      </a:pPr>
                      <a:r>
                        <a:rPr lang="kk-KZ" sz="1400" dirty="0">
                          <a:effectLst/>
                        </a:rPr>
                        <a:t>Тәрбиеші Д.Т.Биманова</a:t>
                      </a:r>
                      <a:endParaRPr lang="ru-RU" sz="1400" dirty="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1201816023"/>
                  </a:ext>
                </a:extLst>
              </a:tr>
              <a:tr h="307812">
                <a:tc vMerge="1">
                  <a:txBody>
                    <a:bodyPr/>
                    <a:lstStyle/>
                    <a:p>
                      <a:endParaRPr lang="ru-RU"/>
                    </a:p>
                  </a:txBody>
                  <a:tcPr/>
                </a:tc>
                <a:tc>
                  <a:txBody>
                    <a:bodyPr/>
                    <a:lstStyle/>
                    <a:p>
                      <a:r>
                        <a:rPr lang="kk-KZ" sz="1400" dirty="0">
                          <a:effectLst/>
                        </a:rPr>
                        <a:t>«Замануи педагогтың IT құзыреттілігін дамыту» </a:t>
                      </a:r>
                      <a:r>
                        <a:rPr lang="kk-KZ" sz="1400" u="sng" dirty="0">
                          <a:effectLst/>
                        </a:rPr>
                        <a:t>Практикум</a:t>
                      </a:r>
                      <a:endParaRPr lang="ru-RU" sz="1400" dirty="0">
                        <a:effectLst/>
                      </a:endParaRPr>
                    </a:p>
                  </a:txBody>
                  <a:tcPr marL="23304" marR="23304" marT="0" marB="0"/>
                </a:tc>
                <a:tc>
                  <a:txBody>
                    <a:bodyPr/>
                    <a:lstStyle/>
                    <a:p>
                      <a:r>
                        <a:rPr lang="kk-KZ" sz="1400" dirty="0">
                          <a:effectLst/>
                        </a:rPr>
                        <a:t>Тәрбиеші К.Н.Тлегенова</a:t>
                      </a:r>
                      <a:endParaRPr lang="ru-RU" sz="1400" dirty="0">
                        <a:effectLst/>
                      </a:endParaRPr>
                    </a:p>
                  </a:txBody>
                  <a:tcPr marL="23304" marR="23304" marT="0" marB="0"/>
                </a:tc>
                <a:extLst>
                  <a:ext uri="{0D108BD9-81ED-4DB2-BD59-A6C34878D82A}">
                    <a16:rowId xmlns:a16="http://schemas.microsoft.com/office/drawing/2014/main" val="1604114713"/>
                  </a:ext>
                </a:extLst>
              </a:tr>
              <a:tr h="232413">
                <a:tc vMerge="1">
                  <a:txBody>
                    <a:bodyPr/>
                    <a:lstStyle/>
                    <a:p>
                      <a:endParaRPr lang="ru-RU"/>
                    </a:p>
                  </a:txBody>
                  <a:tcPr/>
                </a:tc>
                <a:tc>
                  <a:txBody>
                    <a:bodyPr/>
                    <a:lstStyle/>
                    <a:p>
                      <a:r>
                        <a:rPr lang="kk-KZ" sz="1400" dirty="0">
                          <a:effectLst/>
                        </a:rPr>
                        <a:t>«Баланы ерте дамыту бағдарлары» </a:t>
                      </a:r>
                      <a:r>
                        <a:rPr lang="kk-KZ" sz="1400" u="sng" dirty="0">
                          <a:effectLst/>
                        </a:rPr>
                        <a:t>Іскерлік ойын</a:t>
                      </a:r>
                      <a:endParaRPr lang="ru-RU" sz="1400" dirty="0">
                        <a:effectLst/>
                      </a:endParaRPr>
                    </a:p>
                  </a:txBody>
                  <a:tcPr marL="23304" marR="23304" marT="0" marB="0"/>
                </a:tc>
                <a:tc>
                  <a:txBody>
                    <a:bodyPr/>
                    <a:lstStyle/>
                    <a:p>
                      <a:r>
                        <a:rPr lang="kk-KZ" sz="1400" dirty="0">
                          <a:effectLst/>
                        </a:rPr>
                        <a:t>Тәрбиеші Г.А.Жакина</a:t>
                      </a:r>
                      <a:endParaRPr lang="ru-RU" sz="1400" dirty="0">
                        <a:effectLst/>
                      </a:endParaRPr>
                    </a:p>
                  </a:txBody>
                  <a:tcPr marL="23304" marR="23304" marT="0" marB="0"/>
                </a:tc>
                <a:extLst>
                  <a:ext uri="{0D108BD9-81ED-4DB2-BD59-A6C34878D82A}">
                    <a16:rowId xmlns:a16="http://schemas.microsoft.com/office/drawing/2014/main" val="1966878412"/>
                  </a:ext>
                </a:extLst>
              </a:tr>
              <a:tr h="307812">
                <a:tc vMerge="1">
                  <a:txBody>
                    <a:bodyPr/>
                    <a:lstStyle/>
                    <a:p>
                      <a:endParaRPr lang="ru-RU"/>
                    </a:p>
                  </a:txBody>
                  <a:tcPr/>
                </a:tc>
                <a:tc>
                  <a:txBody>
                    <a:bodyPr/>
                    <a:lstStyle/>
                    <a:p>
                      <a:r>
                        <a:rPr lang="kk-KZ" sz="1400" dirty="0">
                          <a:effectLst/>
                        </a:rPr>
                        <a:t>«Ойынның бала өмірдегі маңызы» </a:t>
                      </a:r>
                      <a:r>
                        <a:rPr lang="kk-KZ" sz="1400" u="sng" dirty="0">
                          <a:effectLst/>
                        </a:rPr>
                        <a:t>Мастер-класс.</a:t>
                      </a:r>
                      <a:endParaRPr lang="ru-RU" sz="1400" dirty="0">
                        <a:effectLst/>
                      </a:endParaRPr>
                    </a:p>
                    <a:p>
                      <a:pPr>
                        <a:lnSpc>
                          <a:spcPct val="115000"/>
                        </a:lnSpc>
                        <a:spcAft>
                          <a:spcPts val="1000"/>
                        </a:spcAft>
                      </a:pPr>
                      <a:endParaRPr lang="ru-RU" sz="1400" dirty="0">
                        <a:effectLst/>
                        <a:latin typeface="Calibri" panose="020F0502020204030204" pitchFamily="34" charset="0"/>
                        <a:ea typeface="Calibri" panose="020F0502020204030204" pitchFamily="34" charset="0"/>
                      </a:endParaRPr>
                    </a:p>
                  </a:txBody>
                  <a:tcPr marL="23304" marR="23304" marT="0" marB="0"/>
                </a:tc>
                <a:tc>
                  <a:txBody>
                    <a:bodyPr/>
                    <a:lstStyle/>
                    <a:p>
                      <a:r>
                        <a:rPr lang="kk-KZ" sz="1400" dirty="0">
                          <a:effectLst/>
                        </a:rPr>
                        <a:t>Тәрбиеші Э.А.Толқымбекова</a:t>
                      </a:r>
                      <a:endParaRPr lang="ru-RU" sz="1400" dirty="0">
                        <a:effectLst/>
                      </a:endParaRPr>
                    </a:p>
                  </a:txBody>
                  <a:tcPr marL="23304" marR="23304" marT="0" marB="0"/>
                </a:tc>
                <a:extLst>
                  <a:ext uri="{0D108BD9-81ED-4DB2-BD59-A6C34878D82A}">
                    <a16:rowId xmlns:a16="http://schemas.microsoft.com/office/drawing/2014/main" val="3363374463"/>
                  </a:ext>
                </a:extLst>
              </a:tr>
              <a:tr h="307812">
                <a:tc vMerge="1">
                  <a:txBody>
                    <a:bodyPr/>
                    <a:lstStyle/>
                    <a:p>
                      <a:endParaRPr lang="ru-RU"/>
                    </a:p>
                  </a:txBody>
                  <a:tcPr/>
                </a:tc>
                <a:tc>
                  <a:txBody>
                    <a:bodyPr/>
                    <a:lstStyle/>
                    <a:p>
                      <a:r>
                        <a:rPr lang="kk-KZ" sz="1400" dirty="0">
                          <a:effectLst/>
                        </a:rPr>
                        <a:t>«Мектепке дейінгі ұйымдағы дидактикалық ойындар»</a:t>
                      </a:r>
                      <a:endParaRPr lang="ru-RU" sz="1400" dirty="0">
                        <a:effectLst/>
                      </a:endParaRPr>
                    </a:p>
                    <a:p>
                      <a:r>
                        <a:rPr lang="kk-KZ" sz="1400" u="sng" dirty="0">
                          <a:effectLst/>
                        </a:rPr>
                        <a:t>Шығармашылық ізденіс. </a:t>
                      </a:r>
                      <a:endParaRPr lang="ru-RU" sz="1400" dirty="0">
                        <a:effectLst/>
                      </a:endParaRPr>
                    </a:p>
                  </a:txBody>
                  <a:tcPr marL="23304" marR="23304" marT="0" marB="0"/>
                </a:tc>
                <a:tc>
                  <a:txBody>
                    <a:bodyPr/>
                    <a:lstStyle/>
                    <a:p>
                      <a:pPr>
                        <a:lnSpc>
                          <a:spcPct val="115000"/>
                        </a:lnSpc>
                        <a:spcAft>
                          <a:spcPts val="1000"/>
                        </a:spcAft>
                      </a:pPr>
                      <a:r>
                        <a:rPr lang="kk-KZ" sz="1400" dirty="0">
                          <a:effectLst/>
                        </a:rPr>
                        <a:t>Тәрбиеші Ж.А.Оразова</a:t>
                      </a:r>
                      <a:endParaRPr lang="ru-RU" sz="1400" dirty="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2564986013"/>
                  </a:ext>
                </a:extLst>
              </a:tr>
              <a:tr h="603193">
                <a:tc>
                  <a:txBody>
                    <a:bodyPr/>
                    <a:lstStyle/>
                    <a:p>
                      <a:pPr>
                        <a:lnSpc>
                          <a:spcPct val="115000"/>
                        </a:lnSpc>
                        <a:spcAft>
                          <a:spcPts val="1000"/>
                        </a:spcAft>
                      </a:pPr>
                      <a:r>
                        <a:rPr lang="kk-KZ" sz="1400">
                          <a:effectLst/>
                        </a:rPr>
                        <a:t>4</a:t>
                      </a:r>
                      <a:endParaRPr lang="ru-RU" sz="1400">
                        <a:effectLst/>
                        <a:latin typeface="Calibri" panose="020F0502020204030204" pitchFamily="34" charset="0"/>
                        <a:ea typeface="Calibri" panose="020F0502020204030204" pitchFamily="34" charset="0"/>
                      </a:endParaRPr>
                    </a:p>
                  </a:txBody>
                  <a:tcPr marL="23304" marR="23304" marT="0" marB="0"/>
                </a:tc>
                <a:tc>
                  <a:txBody>
                    <a:bodyPr/>
                    <a:lstStyle/>
                    <a:p>
                      <a:r>
                        <a:rPr lang="kk-KZ" sz="1400" b="1" dirty="0">
                          <a:effectLst/>
                        </a:rPr>
                        <a:t>"Үздік пәндік-дамытушы орта" бейнероликтер байқауының қорытындысы</a:t>
                      </a:r>
                      <a:r>
                        <a:rPr lang="kk-KZ" sz="1400" dirty="0">
                          <a:effectLst/>
                        </a:rPr>
                        <a:t>. Марапаттау.</a:t>
                      </a:r>
                      <a:endParaRPr lang="ru-RU" sz="1400" dirty="0">
                        <a:effectLst/>
                      </a:endParaRPr>
                    </a:p>
                    <a:p>
                      <a:r>
                        <a:rPr lang="kk-KZ" sz="1400" dirty="0">
                          <a:effectLst/>
                        </a:rPr>
                        <a:t>Итоги конкурса видеороликов «Лучшая предметно-развивающая среда»</a:t>
                      </a:r>
                      <a:endParaRPr lang="ru-RU" sz="1400" dirty="0">
                        <a:effectLst/>
                      </a:endParaRPr>
                    </a:p>
                    <a:p>
                      <a:r>
                        <a:rPr lang="kk-KZ"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 marR="23304" marT="0" marB="0"/>
                </a:tc>
                <a:tc>
                  <a:txBody>
                    <a:bodyPr/>
                    <a:lstStyle/>
                    <a:p>
                      <a:r>
                        <a:rPr lang="kk-KZ" sz="1400" dirty="0">
                          <a:effectLst/>
                        </a:rPr>
                        <a:t>Кәсіподақ төрайымы Л.Т.Табышева</a:t>
                      </a:r>
                      <a:endParaRPr lang="ru-RU" sz="1400" dirty="0">
                        <a:effectLst/>
                      </a:endParaRPr>
                    </a:p>
                    <a:p>
                      <a:pPr>
                        <a:lnSpc>
                          <a:spcPct val="115000"/>
                        </a:lnSpc>
                        <a:spcAft>
                          <a:spcPts val="1000"/>
                        </a:spcAft>
                      </a:pPr>
                      <a:r>
                        <a:rPr lang="kk-KZ" sz="1400" dirty="0">
                          <a:effectLst/>
                        </a:rPr>
                        <a:t> </a:t>
                      </a:r>
                      <a:endParaRPr lang="ru-RU" sz="1400" dirty="0">
                        <a:effectLst/>
                        <a:latin typeface="Calibri" panose="020F0502020204030204" pitchFamily="34" charset="0"/>
                        <a:ea typeface="Calibri" panose="020F0502020204030204" pitchFamily="34" charset="0"/>
                      </a:endParaRPr>
                    </a:p>
                  </a:txBody>
                  <a:tcPr marL="23304" marR="23304" marT="0" marB="0"/>
                </a:tc>
                <a:extLst>
                  <a:ext uri="{0D108BD9-81ED-4DB2-BD59-A6C34878D82A}">
                    <a16:rowId xmlns:a16="http://schemas.microsoft.com/office/drawing/2014/main" val="3122701592"/>
                  </a:ext>
                </a:extLst>
              </a:tr>
            </a:tbl>
          </a:graphicData>
        </a:graphic>
      </p:graphicFrame>
    </p:spTree>
    <p:extLst>
      <p:ext uri="{BB962C8B-B14F-4D97-AF65-F5344CB8AC3E}">
        <p14:creationId xmlns:p14="http://schemas.microsoft.com/office/powerpoint/2010/main" val="299018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555255"/>
            <a:ext cx="9143999" cy="1015663"/>
          </a:xfrm>
          <a:prstGeom prst="rect">
            <a:avLst/>
          </a:prstGeom>
          <a:solidFill>
            <a:srgbClr val="0070C0"/>
          </a:solidFill>
        </p:spPr>
        <p:txBody>
          <a:bodyPr vert="horz" wrap="square" lIns="0" tIns="0" rIns="0" bIns="0" rtlCol="0" anchor="ctr">
            <a:spAutoFit/>
          </a:bodyPr>
          <a:lstStyle/>
          <a:p>
            <a:pPr marL="827246" algn="ctr">
              <a:lnSpc>
                <a:spcPct val="100000"/>
              </a:lnSpc>
            </a:pPr>
            <a:r>
              <a:rPr lang="kk-KZ" spc="-23" dirty="0">
                <a:solidFill>
                  <a:schemeClr val="bg1"/>
                </a:solidFill>
                <a:latin typeface="Arial"/>
                <a:cs typeface="Arial"/>
              </a:rPr>
              <a:t>МЕКТЕПКЕ ДЕЙІНГІ ТӘРБИЕ МЕН ОҚЫТУ</a:t>
            </a:r>
            <a:endParaRPr spc="15" dirty="0">
              <a:solidFill>
                <a:schemeClr val="bg1"/>
              </a:solidFill>
              <a:latin typeface="Arial"/>
              <a:cs typeface="Arial"/>
            </a:endParaRPr>
          </a:p>
        </p:txBody>
      </p:sp>
      <p:sp>
        <p:nvSpPr>
          <p:cNvPr id="30" name="Текст 6"/>
          <p:cNvSpPr>
            <a:spLocks noGrp="1"/>
          </p:cNvSpPr>
          <p:nvPr>
            <p:ph idx="1"/>
          </p:nvPr>
        </p:nvSpPr>
        <p:spPr>
          <a:xfrm>
            <a:off x="238383" y="1916135"/>
            <a:ext cx="2893571" cy="3017605"/>
          </a:xfrm>
          <a:prstGeom prst="rect">
            <a:avLst/>
          </a:prstGeom>
        </p:spPr>
        <p:txBody>
          <a:bodyPr>
            <a:noAutofit/>
          </a:bodyPr>
          <a:lstStyle/>
          <a:p>
            <a:pPr algn="just"/>
            <a:r>
              <a:rPr lang="kk-KZ" sz="1600" b="1" dirty="0">
                <a:solidFill>
                  <a:srgbClr val="002060"/>
                </a:solidFill>
                <a:latin typeface="Times New Roman" panose="02020603050405020304" pitchFamily="18" charset="0"/>
                <a:cs typeface="Times New Roman" panose="02020603050405020304" pitchFamily="18" charset="0"/>
              </a:rPr>
              <a:t>1. </a:t>
            </a:r>
            <a:r>
              <a:rPr lang="kk-KZ" sz="1600" dirty="0">
                <a:solidFill>
                  <a:srgbClr val="002060"/>
                </a:solidFill>
                <a:latin typeface="Times New Roman" panose="02020603050405020304" pitchFamily="18" charset="0"/>
                <a:cs typeface="Times New Roman" panose="02020603050405020304" pitchFamily="18" charset="0"/>
              </a:rPr>
              <a:t>Дамытушы ортаны ұйымдастыру </a:t>
            </a:r>
          </a:p>
          <a:p>
            <a:pPr marL="0" indent="0" algn="just">
              <a:buNone/>
            </a:pPr>
            <a:r>
              <a:rPr lang="kk-KZ" sz="1600" i="1" dirty="0">
                <a:solidFill>
                  <a:srgbClr val="002060"/>
                </a:solidFill>
                <a:latin typeface="Times New Roman" panose="02020603050405020304" pitchFamily="18" charset="0"/>
                <a:cs typeface="Times New Roman" panose="02020603050405020304" pitchFamily="18" charset="0"/>
              </a:rPr>
              <a:t>(ҚР БҒМ №70 бұйрығы)</a:t>
            </a:r>
            <a:endParaRPr lang="kk-KZ" sz="1600" b="1" i="1" dirty="0">
              <a:solidFill>
                <a:srgbClr val="002060"/>
              </a:solidFill>
              <a:latin typeface="Times New Roman" panose="02020603050405020304" pitchFamily="18" charset="0"/>
              <a:cs typeface="Times New Roman" panose="02020603050405020304" pitchFamily="18" charset="0"/>
            </a:endParaRPr>
          </a:p>
          <a:p>
            <a:pPr algn="just"/>
            <a:r>
              <a:rPr lang="kk-KZ" sz="1600" b="1" dirty="0">
                <a:solidFill>
                  <a:srgbClr val="002060"/>
                </a:solidFill>
                <a:latin typeface="Times New Roman" panose="02020603050405020304" pitchFamily="18" charset="0"/>
                <a:cs typeface="Times New Roman" panose="02020603050405020304" pitchFamily="18" charset="0"/>
              </a:rPr>
              <a:t>2</a:t>
            </a:r>
            <a:r>
              <a:rPr lang="kk-KZ" sz="1600" dirty="0">
                <a:solidFill>
                  <a:srgbClr val="002060"/>
                </a:solidFill>
                <a:latin typeface="Times New Roman" panose="02020603050405020304" pitchFamily="18" charset="0"/>
                <a:cs typeface="Times New Roman" panose="02020603050405020304" pitchFamily="18" charset="0"/>
              </a:rPr>
              <a:t>.Қауіпсіздік талаптарын күшейту </a:t>
            </a:r>
          </a:p>
          <a:p>
            <a:pPr marL="0" indent="0" algn="just">
              <a:buNone/>
            </a:pPr>
            <a:r>
              <a:rPr lang="kk-KZ" sz="1600" i="1" dirty="0">
                <a:solidFill>
                  <a:srgbClr val="002060"/>
                </a:solidFill>
                <a:latin typeface="Times New Roman" panose="02020603050405020304" pitchFamily="18" charset="0"/>
                <a:cs typeface="Times New Roman" panose="02020603050405020304" pitchFamily="18" charset="0"/>
              </a:rPr>
              <a:t>(ҚР БҒМ №122 бұйрығы )</a:t>
            </a:r>
          </a:p>
          <a:p>
            <a:pPr algn="just"/>
            <a:r>
              <a:rPr lang="kk-KZ" sz="1600" b="1" dirty="0">
                <a:solidFill>
                  <a:srgbClr val="002060"/>
                </a:solidFill>
                <a:latin typeface="Times New Roman" panose="02020603050405020304" pitchFamily="18" charset="0"/>
                <a:cs typeface="Times New Roman" panose="02020603050405020304" pitchFamily="18" charset="0"/>
              </a:rPr>
              <a:t>3</a:t>
            </a:r>
            <a:r>
              <a:rPr lang="kk-KZ" sz="1600" dirty="0">
                <a:solidFill>
                  <a:srgbClr val="002060"/>
                </a:solidFill>
                <a:latin typeface="Times New Roman" panose="02020603050405020304" pitchFamily="18" charset="0"/>
                <a:cs typeface="Times New Roman" panose="02020603050405020304" pitchFamily="18" charset="0"/>
              </a:rPr>
              <a:t>. Тәрбиешілердің жүргізуі үшін  міндетті құжаттардың тізібесі </a:t>
            </a:r>
          </a:p>
          <a:p>
            <a:pPr marL="0" indent="0" algn="just">
              <a:buNone/>
            </a:pPr>
            <a:r>
              <a:rPr lang="kk-KZ" sz="1600" i="1" dirty="0">
                <a:solidFill>
                  <a:srgbClr val="002060"/>
                </a:solidFill>
                <a:latin typeface="Times New Roman" panose="02020603050405020304" pitchFamily="18" charset="0"/>
                <a:cs typeface="Times New Roman" panose="02020603050405020304" pitchFamily="18" charset="0"/>
              </a:rPr>
              <a:t>(ҚР БҒМ №130  бұйрығы)</a:t>
            </a:r>
          </a:p>
          <a:p>
            <a:pPr algn="just"/>
            <a:r>
              <a:rPr lang="kk-KZ" sz="1600" b="1" dirty="0">
                <a:solidFill>
                  <a:srgbClr val="002060"/>
                </a:solidFill>
                <a:latin typeface="Times New Roman" panose="02020603050405020304" pitchFamily="18" charset="0"/>
                <a:cs typeface="Times New Roman" panose="02020603050405020304" pitchFamily="18" charset="0"/>
              </a:rPr>
              <a:t>4</a:t>
            </a:r>
            <a:r>
              <a:rPr lang="kk-KZ" sz="1600" i="1" dirty="0">
                <a:solidFill>
                  <a:srgbClr val="002060"/>
                </a:solidFill>
                <a:latin typeface="Times New Roman" panose="02020603050405020304" pitchFamily="18" charset="0"/>
                <a:cs typeface="Times New Roman" panose="02020603050405020304" pitchFamily="18" charset="0"/>
              </a:rPr>
              <a:t>. Мемлекеттік қызметтер көрсету қағидалары (ҚР БҒМ №254 бұйрығы)</a:t>
            </a:r>
            <a:endParaRPr lang="kk-KZ" sz="1600" b="1" i="1" dirty="0">
              <a:solidFill>
                <a:srgbClr val="002060"/>
              </a:solidFill>
              <a:latin typeface="Times New Roman" panose="02020603050405020304" pitchFamily="18" charset="0"/>
              <a:cs typeface="Times New Roman" panose="02020603050405020304" pitchFamily="18" charset="0"/>
            </a:endParaRPr>
          </a:p>
          <a:p>
            <a:pPr algn="just"/>
            <a:r>
              <a:rPr lang="ru-RU" sz="1600" b="1" dirty="0">
                <a:solidFill>
                  <a:srgbClr val="002060"/>
                </a:solidFill>
                <a:latin typeface="Times New Roman" panose="02020603050405020304" pitchFamily="18" charset="0"/>
                <a:cs typeface="Times New Roman" panose="02020603050405020304" pitchFamily="18" charset="0"/>
              </a:rPr>
              <a:t>5</a:t>
            </a:r>
            <a:r>
              <a:rPr lang="ru-RU" sz="1600" dirty="0">
                <a:solidFill>
                  <a:srgbClr val="002060"/>
                </a:solidFill>
                <a:latin typeface="Times New Roman" panose="02020603050405020304" pitchFamily="18" charset="0"/>
                <a:cs typeface="Times New Roman" panose="02020603050405020304" pitchFamily="18" charset="0"/>
              </a:rPr>
              <a:t>. МДҰ </a:t>
            </a:r>
            <a:r>
              <a:rPr lang="ru-RU" sz="1600" dirty="0" err="1">
                <a:solidFill>
                  <a:srgbClr val="002060"/>
                </a:solidFill>
                <a:latin typeface="Times New Roman" panose="02020603050405020304" pitchFamily="18" charset="0"/>
                <a:cs typeface="Times New Roman" panose="02020603050405020304" pitchFamily="18" charset="0"/>
              </a:rPr>
              <a:t>қызметінің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үлгілік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қағидалары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i="1" dirty="0">
                <a:solidFill>
                  <a:srgbClr val="002060"/>
                </a:solidFill>
                <a:latin typeface="Times New Roman" panose="02020603050405020304" pitchFamily="18" charset="0"/>
                <a:cs typeface="Times New Roman" panose="02020603050405020304" pitchFamily="18" charset="0"/>
              </a:rPr>
              <a:t>(ҚР БҒМ №595   </a:t>
            </a:r>
            <a:r>
              <a:rPr lang="ru-RU" sz="1600" i="1" dirty="0" err="1">
                <a:solidFill>
                  <a:srgbClr val="002060"/>
                </a:solidFill>
                <a:latin typeface="Times New Roman" panose="02020603050405020304" pitchFamily="18" charset="0"/>
                <a:cs typeface="Times New Roman" panose="02020603050405020304" pitchFamily="18" charset="0"/>
              </a:rPr>
              <a:t>бұйрығы</a:t>
            </a:r>
            <a:r>
              <a:rPr lang="ru-RU" sz="1600" i="1" dirty="0">
                <a:solidFill>
                  <a:srgbClr val="002060"/>
                </a:solidFill>
                <a:latin typeface="Times New Roman" panose="02020603050405020304" pitchFamily="18" charset="0"/>
                <a:cs typeface="Times New Roman" panose="02020603050405020304" pitchFamily="18" charset="0"/>
              </a:rPr>
              <a:t>) </a:t>
            </a:r>
          </a:p>
        </p:txBody>
      </p:sp>
      <p:sp>
        <p:nvSpPr>
          <p:cNvPr id="40" name="Текст 8"/>
          <p:cNvSpPr>
            <a:spLocks noGrp="1"/>
          </p:cNvSpPr>
          <p:nvPr>
            <p:ph type="body" sz="half" idx="4294967295"/>
          </p:nvPr>
        </p:nvSpPr>
        <p:spPr>
          <a:xfrm>
            <a:off x="6242050" y="2060575"/>
            <a:ext cx="2901950" cy="2616200"/>
          </a:xfrm>
          <a:prstGeom prst="rect">
            <a:avLst/>
          </a:prstGeom>
        </p:spPr>
        <p:txBody>
          <a:bodyPr>
            <a:noAutofit/>
          </a:bodyPr>
          <a:lstStyle/>
          <a:p>
            <a:pPr algn="just">
              <a:buClr>
                <a:srgbClr val="0070C0"/>
              </a:buClr>
            </a:pPr>
            <a:r>
              <a:rPr lang="ru-RU" sz="1200" dirty="0">
                <a:solidFill>
                  <a:schemeClr val="tx2">
                    <a:lumMod val="50000"/>
                  </a:schemeClr>
                </a:solidFill>
                <a:latin typeface="Arial" panose="020B0604020202020204" pitchFamily="34" charset="0"/>
                <a:cs typeface="Arial" panose="020B0604020202020204" pitchFamily="34" charset="0"/>
              </a:rPr>
              <a:t> </a:t>
            </a:r>
            <a:r>
              <a:rPr lang="ru-RU" sz="1400" b="1" dirty="0">
                <a:solidFill>
                  <a:schemeClr val="tx2">
                    <a:lumMod val="50000"/>
                  </a:schemeClr>
                </a:solidFill>
                <a:latin typeface="Times New Roman" panose="02020603050405020304" pitchFamily="18" charset="0"/>
                <a:cs typeface="Times New Roman" panose="02020603050405020304" pitchFamily="18" charset="0"/>
              </a:rPr>
              <a:t>2022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жылдың</a:t>
            </a:r>
            <a:r>
              <a:rPr lang="ru-RU" sz="1400" b="1" dirty="0">
                <a:solidFill>
                  <a:schemeClr val="tx2">
                    <a:lumMod val="50000"/>
                  </a:schemeClr>
                </a:solidFill>
                <a:latin typeface="Times New Roman" panose="02020603050405020304" pitchFamily="18" charset="0"/>
                <a:cs typeface="Times New Roman" panose="02020603050405020304" pitchFamily="18" charset="0"/>
              </a:rPr>
              <a:t>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соңына</a:t>
            </a:r>
            <a:r>
              <a:rPr lang="ru-RU" sz="1400" b="1" dirty="0">
                <a:solidFill>
                  <a:schemeClr val="tx2">
                    <a:lumMod val="50000"/>
                  </a:schemeClr>
                </a:solidFill>
                <a:latin typeface="Times New Roman" panose="02020603050405020304" pitchFamily="18" charset="0"/>
                <a:cs typeface="Times New Roman" panose="02020603050405020304" pitchFamily="18" charset="0"/>
              </a:rPr>
              <a:t>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дейін</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a:p>
            <a:pPr algn="just">
              <a:buClr>
                <a:srgbClr val="0070C0"/>
              </a:buClr>
              <a:buFont typeface="Wingdings" panose="05000000000000000000" pitchFamily="2" charset="2"/>
              <a:buChar char="q"/>
            </a:pPr>
            <a:r>
              <a:rPr lang="kk-KZ" sz="1400" b="1" i="1" dirty="0">
                <a:solidFill>
                  <a:schemeClr val="tx2">
                    <a:lumMod val="50000"/>
                  </a:schemeClr>
                </a:solidFill>
                <a:latin typeface="Times New Roman" panose="02020603050405020304" pitchFamily="18" charset="0"/>
                <a:cs typeface="Times New Roman" panose="02020603050405020304" pitchFamily="18" charset="0"/>
              </a:rPr>
              <a:t>балаларды ерте дамыту үшін жағдай жасау </a:t>
            </a:r>
          </a:p>
          <a:p>
            <a:pPr algn="just">
              <a:buClr>
                <a:srgbClr val="0070C0"/>
              </a:buClr>
              <a:buFont typeface="Wingdings" panose="05000000000000000000" pitchFamily="2" charset="2"/>
              <a:buChar char="q"/>
            </a:pPr>
            <a:r>
              <a:rPr lang="kk-KZ" sz="1400" b="1" i="1" dirty="0">
                <a:solidFill>
                  <a:schemeClr val="tx2">
                    <a:lumMod val="50000"/>
                  </a:schemeClr>
                </a:solidFill>
                <a:latin typeface="Times New Roman" panose="02020603050405020304" pitchFamily="18" charset="0"/>
                <a:cs typeface="Times New Roman" panose="02020603050405020304" pitchFamily="18" charset="0"/>
              </a:rPr>
              <a:t>кадрлардың кұзыреттілігін арттыру </a:t>
            </a:r>
          </a:p>
          <a:p>
            <a:pPr algn="just">
              <a:buClr>
                <a:srgbClr val="0070C0"/>
              </a:buClr>
              <a:buFont typeface="Wingdings" panose="05000000000000000000" pitchFamily="2" charset="2"/>
              <a:buChar char="q"/>
            </a:pPr>
            <a:r>
              <a:rPr lang="kk-KZ" sz="1400" b="1" i="1" dirty="0">
                <a:solidFill>
                  <a:schemeClr val="tx2">
                    <a:lumMod val="50000"/>
                  </a:schemeClr>
                </a:solidFill>
                <a:latin typeface="Times New Roman" panose="02020603050405020304" pitchFamily="18" charset="0"/>
                <a:cs typeface="Times New Roman" panose="02020603050405020304" pitchFamily="18" charset="0"/>
              </a:rPr>
              <a:t>дамытушы ортаны ұйымдастыру</a:t>
            </a:r>
          </a:p>
          <a:p>
            <a:pPr algn="just">
              <a:buClr>
                <a:srgbClr val="0070C0"/>
              </a:buClr>
              <a:buFont typeface="Wingdings" panose="05000000000000000000" pitchFamily="2" charset="2"/>
              <a:buChar char="q"/>
            </a:pPr>
            <a:r>
              <a:rPr lang="kk-KZ" sz="1400" b="1" i="1" dirty="0">
                <a:solidFill>
                  <a:schemeClr val="tx2">
                    <a:lumMod val="50000"/>
                  </a:schemeClr>
                </a:solidFill>
                <a:latin typeface="Times New Roman" panose="02020603050405020304" pitchFamily="18" charset="0"/>
                <a:cs typeface="Times New Roman" panose="02020603050405020304" pitchFamily="18" charset="0"/>
              </a:rPr>
              <a:t>сапаны бағалау құралдарын қолдану</a:t>
            </a:r>
          </a:p>
          <a:p>
            <a:pPr marL="128588" indent="-128588" algn="just">
              <a:buClr>
                <a:srgbClr val="0070C0"/>
              </a:buClr>
              <a:buFont typeface="Wingdings" panose="05000000000000000000" pitchFamily="2" charset="2"/>
              <a:buChar char="q"/>
            </a:pPr>
            <a:r>
              <a:rPr lang="kk-KZ" sz="1400" b="1" i="1" dirty="0">
                <a:solidFill>
                  <a:schemeClr val="tx2">
                    <a:lumMod val="50000"/>
                  </a:schemeClr>
                </a:solidFill>
                <a:latin typeface="Times New Roman" panose="02020603050405020304" pitchFamily="18" charset="0"/>
                <a:cs typeface="Times New Roman" panose="02020603050405020304" pitchFamily="18" charset="0"/>
              </a:rPr>
              <a:t> әдістемелік база жинақтау</a:t>
            </a:r>
          </a:p>
          <a:p>
            <a:pPr marL="128588" indent="-128588" algn="just">
              <a:buClr>
                <a:srgbClr val="0070C0"/>
              </a:buClr>
              <a:buFont typeface="Wingdings" panose="05000000000000000000" pitchFamily="2" charset="2"/>
              <a:buChar char="q"/>
            </a:pPr>
            <a:r>
              <a:rPr lang="kk-KZ" sz="1400" b="1" i="1" dirty="0">
                <a:solidFill>
                  <a:schemeClr val="tx2">
                    <a:lumMod val="50000"/>
                  </a:schemeClr>
                </a:solidFill>
                <a:latin typeface="Times New Roman" panose="02020603050405020304" pitchFamily="18" charset="0"/>
                <a:cs typeface="Times New Roman" panose="02020603050405020304" pitchFamily="18" charset="0"/>
              </a:rPr>
              <a:t>ерте дамыту мәселелерін зерделеу </a:t>
            </a:r>
          </a:p>
          <a:p>
            <a:pPr algn="just">
              <a:buClr>
                <a:srgbClr val="0070C0"/>
              </a:buClr>
            </a:pP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 name="object 3"/>
          <p:cNvSpPr txBox="1"/>
          <p:nvPr/>
        </p:nvSpPr>
        <p:spPr>
          <a:xfrm>
            <a:off x="209175" y="1602763"/>
            <a:ext cx="3073302" cy="276999"/>
          </a:xfrm>
          <a:prstGeom prst="rect">
            <a:avLst/>
          </a:prstGeom>
        </p:spPr>
        <p:txBody>
          <a:bodyPr vert="horz" wrap="square" lIns="0" tIns="0" rIns="0" bIns="0" rtlCol="0">
            <a:spAutoFit/>
          </a:bodyPr>
          <a:lstStyle/>
          <a:p>
            <a:pPr marL="64294" defTabSz="685800">
              <a:defRPr/>
            </a:pPr>
            <a:r>
              <a:rPr lang="kk-KZ" b="1" dirty="0">
                <a:solidFill>
                  <a:srgbClr val="0070C0"/>
                </a:solidFill>
                <a:latin typeface="Arial"/>
                <a:cs typeface="Arial"/>
              </a:rPr>
              <a:t>НҚА-ге өзгерістер енгізу</a:t>
            </a:r>
          </a:p>
        </p:txBody>
      </p:sp>
      <p:sp>
        <p:nvSpPr>
          <p:cNvPr id="4" name="object 4"/>
          <p:cNvSpPr txBox="1"/>
          <p:nvPr/>
        </p:nvSpPr>
        <p:spPr>
          <a:xfrm>
            <a:off x="3221545" y="1622907"/>
            <a:ext cx="2835962" cy="276999"/>
          </a:xfrm>
          <a:prstGeom prst="rect">
            <a:avLst/>
          </a:prstGeom>
        </p:spPr>
        <p:txBody>
          <a:bodyPr vert="horz" wrap="square" lIns="0" tIns="0" rIns="0" bIns="0" rtlCol="0">
            <a:spAutoFit/>
          </a:bodyPr>
          <a:lstStyle/>
          <a:p>
            <a:pPr marL="149066" defTabSz="685800">
              <a:defRPr/>
            </a:pPr>
            <a:r>
              <a:rPr lang="ru-RU" b="1" spc="15" dirty="0" err="1">
                <a:solidFill>
                  <a:srgbClr val="FF0000"/>
                </a:solidFill>
                <a:latin typeface="Arial"/>
                <a:cs typeface="Arial"/>
              </a:rPr>
              <a:t>Мазмұнды</a:t>
            </a:r>
            <a:r>
              <a:rPr lang="ru-RU" b="1" spc="15" dirty="0">
                <a:solidFill>
                  <a:srgbClr val="FF0000"/>
                </a:solidFill>
                <a:latin typeface="Arial"/>
                <a:cs typeface="Arial"/>
              </a:rPr>
              <a:t> </a:t>
            </a:r>
            <a:r>
              <a:rPr lang="ru-RU" b="1" spc="15" dirty="0" err="1">
                <a:solidFill>
                  <a:srgbClr val="FF0000"/>
                </a:solidFill>
                <a:latin typeface="Arial"/>
                <a:cs typeface="Arial"/>
              </a:rPr>
              <a:t>жетілдіру</a:t>
            </a:r>
            <a:endParaRPr b="1" dirty="0">
              <a:solidFill>
                <a:srgbClr val="FF0000"/>
              </a:solidFill>
              <a:latin typeface="Arial"/>
              <a:cs typeface="Arial"/>
            </a:endParaRPr>
          </a:p>
        </p:txBody>
      </p:sp>
      <p:sp>
        <p:nvSpPr>
          <p:cNvPr id="21" name="object 21"/>
          <p:cNvSpPr txBox="1"/>
          <p:nvPr/>
        </p:nvSpPr>
        <p:spPr>
          <a:xfrm>
            <a:off x="6208030" y="1631437"/>
            <a:ext cx="2570797" cy="276999"/>
          </a:xfrm>
          <a:prstGeom prst="rect">
            <a:avLst/>
          </a:prstGeom>
        </p:spPr>
        <p:txBody>
          <a:bodyPr vert="horz" wrap="square" lIns="0" tIns="0" rIns="0" bIns="0" rtlCol="0">
            <a:spAutoFit/>
          </a:bodyPr>
          <a:lstStyle/>
          <a:p>
            <a:pPr marL="9525" algn="just" defTabSz="685800">
              <a:defRPr/>
            </a:pPr>
            <a:r>
              <a:rPr lang="ru-RU" b="1" spc="-8" dirty="0" err="1">
                <a:solidFill>
                  <a:srgbClr val="0070C0"/>
                </a:solidFill>
                <a:latin typeface="Times New Roman" panose="02020603050405020304" pitchFamily="18" charset="0"/>
                <a:cs typeface="Times New Roman" panose="02020603050405020304" pitchFamily="18" charset="0"/>
              </a:rPr>
              <a:t>Сапаға</a:t>
            </a:r>
            <a:r>
              <a:rPr lang="ru-RU" b="1" spc="-8" dirty="0">
                <a:solidFill>
                  <a:srgbClr val="0070C0"/>
                </a:solidFill>
                <a:latin typeface="Times New Roman" panose="02020603050405020304" pitchFamily="18" charset="0"/>
                <a:cs typeface="Times New Roman" panose="02020603050405020304" pitchFamily="18" charset="0"/>
              </a:rPr>
              <a:t> </a:t>
            </a:r>
            <a:r>
              <a:rPr lang="ru-RU" b="1" spc="-8" dirty="0" err="1">
                <a:solidFill>
                  <a:srgbClr val="0070C0"/>
                </a:solidFill>
                <a:latin typeface="Times New Roman" panose="02020603050405020304" pitchFamily="18" charset="0"/>
                <a:cs typeface="Times New Roman" panose="02020603050405020304" pitchFamily="18" charset="0"/>
              </a:rPr>
              <a:t>қол</a:t>
            </a:r>
            <a:r>
              <a:rPr lang="ru-RU" b="1" spc="-8" dirty="0">
                <a:solidFill>
                  <a:srgbClr val="0070C0"/>
                </a:solidFill>
                <a:latin typeface="Times New Roman" panose="02020603050405020304" pitchFamily="18" charset="0"/>
                <a:cs typeface="Times New Roman" panose="02020603050405020304" pitchFamily="18" charset="0"/>
              </a:rPr>
              <a:t> </a:t>
            </a:r>
            <a:r>
              <a:rPr lang="ru-RU" b="1" spc="-8" dirty="0" err="1">
                <a:solidFill>
                  <a:srgbClr val="0070C0"/>
                </a:solidFill>
                <a:latin typeface="Times New Roman" panose="02020603050405020304" pitchFamily="18" charset="0"/>
                <a:cs typeface="Times New Roman" panose="02020603050405020304" pitchFamily="18" charset="0"/>
              </a:rPr>
              <a:t>жеткізу</a:t>
            </a:r>
            <a:endParaRPr lang="ru-RU" b="1" spc="-8" dirty="0">
              <a:solidFill>
                <a:srgbClr val="0070C0"/>
              </a:solidFill>
              <a:latin typeface="Times New Roman" panose="02020603050405020304" pitchFamily="18" charset="0"/>
              <a:cs typeface="Times New Roman" panose="02020603050405020304" pitchFamily="18" charset="0"/>
            </a:endParaRPr>
          </a:p>
        </p:txBody>
      </p:sp>
      <p:sp>
        <p:nvSpPr>
          <p:cNvPr id="22" name="object 22"/>
          <p:cNvSpPr/>
          <p:nvPr/>
        </p:nvSpPr>
        <p:spPr>
          <a:xfrm>
            <a:off x="700088" y="5686425"/>
            <a:ext cx="7193756" cy="100013"/>
          </a:xfrm>
          <a:custGeom>
            <a:avLst/>
            <a:gdLst/>
            <a:ahLst/>
            <a:cxnLst/>
            <a:rect l="l" t="t" r="r" b="b"/>
            <a:pathLst>
              <a:path w="9591675" h="133350">
                <a:moveTo>
                  <a:pt x="9591675" y="66675"/>
                </a:moveTo>
                <a:lnTo>
                  <a:pt x="0" y="66675"/>
                </a:lnTo>
                <a:lnTo>
                  <a:pt x="4795774" y="133350"/>
                </a:lnTo>
                <a:lnTo>
                  <a:pt x="9591675" y="66675"/>
                </a:lnTo>
                <a:close/>
              </a:path>
              <a:path w="9591675" h="133350">
                <a:moveTo>
                  <a:pt x="7193788" y="0"/>
                </a:moveTo>
                <a:lnTo>
                  <a:pt x="2397887" y="0"/>
                </a:lnTo>
                <a:lnTo>
                  <a:pt x="2397887" y="66675"/>
                </a:lnTo>
                <a:lnTo>
                  <a:pt x="7193788" y="66675"/>
                </a:lnTo>
                <a:lnTo>
                  <a:pt x="7193788" y="0"/>
                </a:lnTo>
                <a:close/>
              </a:path>
            </a:pathLst>
          </a:custGeom>
          <a:solidFill>
            <a:srgbClr val="1382AC"/>
          </a:solidFill>
        </p:spPr>
        <p:txBody>
          <a:bodyPr wrap="square" lIns="0" tIns="0" rIns="0" bIns="0" rtlCol="0"/>
          <a:lstStyle/>
          <a:p>
            <a:pPr defTabSz="685800">
              <a:defRPr/>
            </a:pPr>
            <a:endParaRPr sz="1350">
              <a:solidFill>
                <a:prstClr val="black"/>
              </a:solidFill>
              <a:latin typeface="Calibri"/>
            </a:endParaRPr>
          </a:p>
        </p:txBody>
      </p:sp>
      <p:sp>
        <p:nvSpPr>
          <p:cNvPr id="24" name="object 24"/>
          <p:cNvSpPr txBox="1"/>
          <p:nvPr/>
        </p:nvSpPr>
        <p:spPr>
          <a:xfrm>
            <a:off x="3839883" y="6336102"/>
            <a:ext cx="1591147" cy="307777"/>
          </a:xfrm>
          <a:prstGeom prst="rect">
            <a:avLst/>
          </a:prstGeom>
        </p:spPr>
        <p:txBody>
          <a:bodyPr vert="horz" wrap="square" lIns="0" tIns="0" rIns="0" bIns="0" rtlCol="0">
            <a:spAutoFit/>
          </a:bodyPr>
          <a:lstStyle/>
          <a:p>
            <a:pPr marL="9525" defTabSz="685800">
              <a:defRPr/>
            </a:pPr>
            <a:r>
              <a:rPr sz="2000" b="1" spc="23" dirty="0">
                <a:solidFill>
                  <a:srgbClr val="FF0000"/>
                </a:solidFill>
                <a:latin typeface="Calibri"/>
                <a:cs typeface="Calibri"/>
              </a:rPr>
              <a:t>2021</a:t>
            </a:r>
            <a:r>
              <a:rPr sz="2000" b="1" spc="-26" dirty="0">
                <a:solidFill>
                  <a:srgbClr val="FF0000"/>
                </a:solidFill>
                <a:latin typeface="Calibri"/>
                <a:cs typeface="Calibri"/>
              </a:rPr>
              <a:t>-</a:t>
            </a:r>
            <a:r>
              <a:rPr sz="2000" b="1" spc="19" dirty="0">
                <a:solidFill>
                  <a:srgbClr val="FF0000"/>
                </a:solidFill>
                <a:latin typeface="Calibri"/>
                <a:cs typeface="Calibri"/>
              </a:rPr>
              <a:t>202</a:t>
            </a:r>
            <a:r>
              <a:rPr sz="2000" b="1" spc="4" dirty="0">
                <a:solidFill>
                  <a:srgbClr val="FF0000"/>
                </a:solidFill>
                <a:latin typeface="Calibri"/>
                <a:cs typeface="Calibri"/>
              </a:rPr>
              <a:t>5</a:t>
            </a:r>
            <a:r>
              <a:rPr sz="2000" b="1" spc="-23" dirty="0">
                <a:solidFill>
                  <a:srgbClr val="FF0000"/>
                </a:solidFill>
                <a:latin typeface="Calibri"/>
                <a:cs typeface="Calibri"/>
              </a:rPr>
              <a:t> </a:t>
            </a:r>
            <a:r>
              <a:rPr sz="2000" b="1" spc="-19" dirty="0">
                <a:solidFill>
                  <a:srgbClr val="FF0000"/>
                </a:solidFill>
                <a:latin typeface="Calibri"/>
                <a:cs typeface="Calibri"/>
              </a:rPr>
              <a:t>г</a:t>
            </a:r>
            <a:r>
              <a:rPr sz="2000" b="1" spc="8" dirty="0">
                <a:solidFill>
                  <a:srgbClr val="FF0000"/>
                </a:solidFill>
                <a:latin typeface="Calibri"/>
                <a:cs typeface="Calibri"/>
              </a:rPr>
              <a:t>г</a:t>
            </a:r>
            <a:endParaRPr sz="2000" dirty="0">
              <a:solidFill>
                <a:srgbClr val="FF0000"/>
              </a:solidFill>
              <a:latin typeface="Calibri"/>
              <a:cs typeface="Calibri"/>
            </a:endParaRPr>
          </a:p>
        </p:txBody>
      </p:sp>
      <p:sp>
        <p:nvSpPr>
          <p:cNvPr id="32" name="Текст 3"/>
          <p:cNvSpPr txBox="1">
            <a:spLocks/>
          </p:cNvSpPr>
          <p:nvPr/>
        </p:nvSpPr>
        <p:spPr>
          <a:xfrm>
            <a:off x="267493" y="6237718"/>
            <a:ext cx="3033353" cy="432197"/>
          </a:xfrm>
          <a:prstGeom prst="rect">
            <a:avLst/>
          </a:prstGeom>
        </p:spPr>
        <p:txBody>
          <a:bodyPr vert="horz" lIns="68580" tIns="34290" rIns="68580" bIns="3429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just" defTabSz="342900">
              <a:spcBef>
                <a:spcPts val="750"/>
              </a:spcBef>
              <a:buClr>
                <a:srgbClr val="ACD433"/>
              </a:buClr>
              <a:defRPr/>
            </a:pPr>
            <a:r>
              <a:rPr lang="kk-KZ" sz="1500" b="1" dirty="0">
                <a:solidFill>
                  <a:srgbClr val="ACD433"/>
                </a:solidFill>
                <a:latin typeface="Arial" panose="020B0604020202020204" pitchFamily="34" charset="0"/>
                <a:cs typeface="Arial" panose="020B0604020202020204" pitchFamily="34" charset="0"/>
              </a:rPr>
              <a:t>      </a:t>
            </a:r>
          </a:p>
          <a:p>
            <a:pPr algn="just" defTabSz="342900">
              <a:spcBef>
                <a:spcPts val="750"/>
              </a:spcBef>
              <a:buClr>
                <a:srgbClr val="ACD433"/>
              </a:buClr>
              <a:defRPr/>
            </a:pPr>
            <a:r>
              <a:rPr lang="kk-KZ" sz="2000" b="1" dirty="0">
                <a:solidFill>
                  <a:srgbClr val="FF0000"/>
                </a:solidFill>
                <a:latin typeface="Arial" panose="020B0604020202020204" pitchFamily="34" charset="0"/>
                <a:cs typeface="Arial" panose="020B0604020202020204" pitchFamily="34" charset="0"/>
              </a:rPr>
              <a:t>Модель</a:t>
            </a:r>
            <a:r>
              <a:rPr lang="kk-KZ" sz="1500" b="1" dirty="0">
                <a:solidFill>
                  <a:srgbClr val="ACD433"/>
                </a:solidFill>
                <a:latin typeface="Arial" panose="020B0604020202020204" pitchFamily="34" charset="0"/>
                <a:cs typeface="Arial" panose="020B0604020202020204" pitchFamily="34" charset="0"/>
              </a:rPr>
              <a:t> – 11,22,24,32,34 т. </a:t>
            </a:r>
            <a:endParaRPr lang="ru-RU" sz="1500" b="1" dirty="0">
              <a:solidFill>
                <a:srgbClr val="ACD433"/>
              </a:solidFill>
              <a:latin typeface="Arial" panose="020B0604020202020204" pitchFamily="34" charset="0"/>
              <a:cs typeface="Arial" panose="020B0604020202020204" pitchFamily="34" charset="0"/>
            </a:endParaRPr>
          </a:p>
        </p:txBody>
      </p:sp>
      <p:sp>
        <p:nvSpPr>
          <p:cNvPr id="36" name="Текст 7"/>
          <p:cNvSpPr txBox="1">
            <a:spLocks/>
          </p:cNvSpPr>
          <p:nvPr/>
        </p:nvSpPr>
        <p:spPr bwMode="auto">
          <a:xfrm>
            <a:off x="3295085" y="2066735"/>
            <a:ext cx="2636281" cy="24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anchor="t" anchorCtr="0" compatLnSpc="1">
            <a:prstTxWarp prst="textNoShape">
              <a:avLst/>
            </a:prstTxWarp>
            <a:noAutofit/>
          </a:bodyPr>
          <a:lstStyle>
            <a:lvl1pPr marL="0" indent="0" algn="l" rtl="0" eaLnBrk="1" fontAlgn="base" hangingPunct="1">
              <a:lnSpc>
                <a:spcPct val="90000"/>
              </a:lnSpc>
              <a:spcBef>
                <a:spcPts val="1200"/>
              </a:spcBef>
              <a:spcAft>
                <a:spcPts val="200"/>
              </a:spcAft>
              <a:buClr>
                <a:schemeClr val="accent1"/>
              </a:buClr>
              <a:buSzPct val="100000"/>
              <a:buFont typeface="Calibri" panose="020F0502020204030204" pitchFamily="34" charset="0"/>
              <a:buNone/>
              <a:defRPr sz="1400" kern="1200">
                <a:solidFill>
                  <a:srgbClr val="404040"/>
                </a:solidFill>
                <a:latin typeface="+mn-lt"/>
                <a:ea typeface="+mn-ea"/>
                <a:cs typeface="+mn-cs"/>
              </a:defRPr>
            </a:lvl1pPr>
            <a:lvl2pPr marL="457200" indent="0" algn="l" rtl="0" eaLnBrk="1" fontAlgn="base" hangingPunct="1">
              <a:lnSpc>
                <a:spcPct val="90000"/>
              </a:lnSpc>
              <a:spcBef>
                <a:spcPts val="200"/>
              </a:spcBef>
              <a:spcAft>
                <a:spcPts val="400"/>
              </a:spcAft>
              <a:buClr>
                <a:schemeClr val="accent1"/>
              </a:buClr>
              <a:buFont typeface="Calibri" panose="020F0502020204030204" pitchFamily="34" charset="0"/>
              <a:buNone/>
              <a:defRPr sz="1200" kern="1200">
                <a:solidFill>
                  <a:srgbClr val="404040"/>
                </a:solidFill>
                <a:latin typeface="+mn-lt"/>
                <a:ea typeface="+mn-ea"/>
                <a:cs typeface="+mn-cs"/>
              </a:defRPr>
            </a:lvl2pPr>
            <a:lvl3pPr marL="914400" indent="0" algn="l" rtl="0" eaLnBrk="1" fontAlgn="base" hangingPunct="1">
              <a:lnSpc>
                <a:spcPct val="90000"/>
              </a:lnSpc>
              <a:spcBef>
                <a:spcPts val="200"/>
              </a:spcBef>
              <a:spcAft>
                <a:spcPts val="400"/>
              </a:spcAft>
              <a:buClr>
                <a:schemeClr val="accent1"/>
              </a:buClr>
              <a:buFont typeface="Calibri" panose="020F0502020204030204" pitchFamily="34" charset="0"/>
              <a:buNone/>
              <a:defRPr sz="1000" kern="1200">
                <a:solidFill>
                  <a:srgbClr val="404040"/>
                </a:solidFill>
                <a:latin typeface="+mn-lt"/>
                <a:ea typeface="+mn-ea"/>
                <a:cs typeface="+mn-cs"/>
              </a:defRPr>
            </a:lvl3pPr>
            <a:lvl4pPr marL="1371600" indent="0" algn="l" rtl="0" eaLnBrk="1" fontAlgn="base" hangingPunct="1">
              <a:lnSpc>
                <a:spcPct val="90000"/>
              </a:lnSpc>
              <a:spcBef>
                <a:spcPts val="200"/>
              </a:spcBef>
              <a:spcAft>
                <a:spcPts val="400"/>
              </a:spcAft>
              <a:buClr>
                <a:schemeClr val="accent1"/>
              </a:buClr>
              <a:buFont typeface="Calibri" panose="020F0502020204030204" pitchFamily="34" charset="0"/>
              <a:buNone/>
              <a:defRPr sz="900" kern="1200">
                <a:solidFill>
                  <a:srgbClr val="404040"/>
                </a:solidFill>
                <a:latin typeface="+mn-lt"/>
                <a:ea typeface="+mn-ea"/>
                <a:cs typeface="+mn-cs"/>
              </a:defRPr>
            </a:lvl4pPr>
            <a:lvl5pPr marL="1828800" indent="0" algn="l" rtl="0" eaLnBrk="1" fontAlgn="base" hangingPunct="1">
              <a:lnSpc>
                <a:spcPct val="90000"/>
              </a:lnSpc>
              <a:spcBef>
                <a:spcPts val="200"/>
              </a:spcBef>
              <a:spcAft>
                <a:spcPts val="400"/>
              </a:spcAft>
              <a:buClr>
                <a:schemeClr val="accent1"/>
              </a:buClr>
              <a:buFont typeface="Calibri" panose="020F0502020204030204" pitchFamily="34" charset="0"/>
              <a:buNone/>
              <a:defRPr sz="900" kern="1200">
                <a:solidFill>
                  <a:srgbClr val="404040"/>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just">
              <a:lnSpc>
                <a:spcPct val="115000"/>
              </a:lnSpc>
              <a:spcAft>
                <a:spcPts val="1000"/>
              </a:spcAft>
            </a:pPr>
            <a:r>
              <a:rPr lang="ru-RU" sz="1600" b="1" dirty="0">
                <a:solidFill>
                  <a:srgbClr val="000000"/>
                </a:solidFill>
                <a:effectLst/>
                <a:latin typeface="Times New Roman" panose="02020603050405020304" pitchFamily="18" charset="0"/>
                <a:ea typeface="Times New Roman" panose="02020603050405020304" pitchFamily="18" charset="0"/>
              </a:rPr>
              <a:t>    </a:t>
            </a:r>
            <a:r>
              <a:rPr lang="ru-RU" sz="1600" b="1" dirty="0" err="1">
                <a:solidFill>
                  <a:srgbClr val="002060"/>
                </a:solidFill>
                <a:effectLst/>
                <a:latin typeface="Times New Roman" panose="02020603050405020304" pitchFamily="18" charset="0"/>
                <a:ea typeface="Times New Roman" panose="02020603050405020304" pitchFamily="18" charset="0"/>
              </a:rPr>
              <a:t>Мектепке</a:t>
            </a:r>
            <a:r>
              <a:rPr lang="ru-RU" sz="1600" b="1" dirty="0">
                <a:solidFill>
                  <a:srgbClr val="002060"/>
                </a:solidFill>
                <a:effectLst/>
                <a:latin typeface="Times New Roman" panose="02020603050405020304" pitchFamily="18" charset="0"/>
                <a:ea typeface="Times New Roman" panose="02020603050405020304" pitchFamily="18" charset="0"/>
              </a:rPr>
              <a:t> </a:t>
            </a:r>
            <a:r>
              <a:rPr lang="ru-RU" sz="1600" b="1" dirty="0" err="1">
                <a:solidFill>
                  <a:srgbClr val="002060"/>
                </a:solidFill>
                <a:effectLst/>
                <a:latin typeface="Times New Roman" panose="02020603050405020304" pitchFamily="18" charset="0"/>
                <a:ea typeface="Times New Roman" panose="02020603050405020304" pitchFamily="18" charset="0"/>
              </a:rPr>
              <a:t>дейінгі</a:t>
            </a:r>
            <a:r>
              <a:rPr lang="ru-RU" sz="1600" b="1" dirty="0">
                <a:solidFill>
                  <a:srgbClr val="002060"/>
                </a:solidFill>
                <a:effectLst/>
                <a:latin typeface="Times New Roman" panose="02020603050405020304" pitchFamily="18" charset="0"/>
                <a:ea typeface="Times New Roman" panose="02020603050405020304" pitchFamily="18" charset="0"/>
              </a:rPr>
              <a:t> </a:t>
            </a:r>
            <a:r>
              <a:rPr lang="ru-RU" sz="1600" b="1" dirty="0" err="1">
                <a:solidFill>
                  <a:srgbClr val="002060"/>
                </a:solidFill>
                <a:effectLst/>
                <a:latin typeface="Times New Roman" panose="02020603050405020304" pitchFamily="18" charset="0"/>
                <a:ea typeface="Times New Roman" panose="02020603050405020304" pitchFamily="18" charset="0"/>
              </a:rPr>
              <a:t>тәрбиелеу</a:t>
            </a:r>
            <a:r>
              <a:rPr lang="ru-RU" sz="1600" b="1" dirty="0">
                <a:solidFill>
                  <a:srgbClr val="002060"/>
                </a:solidFill>
                <a:effectLst/>
                <a:latin typeface="Times New Roman" panose="02020603050405020304" pitchFamily="18" charset="0"/>
                <a:ea typeface="Times New Roman" panose="02020603050405020304" pitchFamily="18" charset="0"/>
              </a:rPr>
              <a:t> мен </a:t>
            </a:r>
            <a:r>
              <a:rPr lang="ru-RU" sz="1600" b="1" dirty="0" err="1">
                <a:solidFill>
                  <a:srgbClr val="002060"/>
                </a:solidFill>
                <a:effectLst/>
                <a:latin typeface="Times New Roman" panose="02020603050405020304" pitchFamily="18" charset="0"/>
                <a:ea typeface="Times New Roman" panose="02020603050405020304" pitchFamily="18" charset="0"/>
              </a:rPr>
              <a:t>оқытуды</a:t>
            </a:r>
            <a:r>
              <a:rPr lang="ru-RU" sz="1600" b="1" dirty="0">
                <a:solidFill>
                  <a:srgbClr val="002060"/>
                </a:solidFill>
                <a:effectLst/>
                <a:latin typeface="Times New Roman" panose="02020603050405020304" pitchFamily="18" charset="0"/>
                <a:ea typeface="Times New Roman" panose="02020603050405020304" pitchFamily="18" charset="0"/>
              </a:rPr>
              <a:t> </a:t>
            </a:r>
            <a:r>
              <a:rPr lang="ru-RU" sz="1600" b="1" dirty="0" err="1">
                <a:solidFill>
                  <a:srgbClr val="002060"/>
                </a:solidFill>
                <a:effectLst/>
                <a:latin typeface="Times New Roman" panose="02020603050405020304" pitchFamily="18" charset="0"/>
                <a:ea typeface="Times New Roman" panose="02020603050405020304" pitchFamily="18" charset="0"/>
              </a:rPr>
              <a:t>дамыту</a:t>
            </a:r>
            <a:r>
              <a:rPr lang="ru-RU" sz="1600" b="1" dirty="0">
                <a:solidFill>
                  <a:srgbClr val="002060"/>
                </a:solidFill>
                <a:effectLst/>
                <a:latin typeface="Times New Roman" panose="02020603050405020304" pitchFamily="18" charset="0"/>
                <a:ea typeface="Times New Roman" panose="02020603050405020304" pitchFamily="18" charset="0"/>
              </a:rPr>
              <a:t> </a:t>
            </a:r>
            <a:r>
              <a:rPr lang="ru-RU" sz="1600" b="1" dirty="0" err="1">
                <a:solidFill>
                  <a:srgbClr val="FF0000"/>
                </a:solidFill>
                <a:latin typeface="Times New Roman" panose="02020603050405020304" pitchFamily="18" charset="0"/>
                <a:ea typeface="Times New Roman" panose="02020603050405020304" pitchFamily="18" charset="0"/>
              </a:rPr>
              <a:t>М</a:t>
            </a:r>
            <a:r>
              <a:rPr lang="ru-RU" sz="1600" b="1" dirty="0" err="1">
                <a:solidFill>
                  <a:srgbClr val="FF0000"/>
                </a:solidFill>
                <a:effectLst/>
                <a:latin typeface="Times New Roman" panose="02020603050405020304" pitchFamily="18" charset="0"/>
                <a:ea typeface="Times New Roman" panose="02020603050405020304" pitchFamily="18" charset="0"/>
              </a:rPr>
              <a:t>оделі</a:t>
            </a:r>
            <a:r>
              <a:rPr lang="ru-RU" sz="1600" b="1" dirty="0">
                <a:solidFill>
                  <a:srgbClr val="002060"/>
                </a:solidFill>
                <a:effectLst/>
                <a:latin typeface="Times New Roman" panose="02020603050405020304" pitchFamily="18" charset="0"/>
                <a:ea typeface="Times New Roman" panose="02020603050405020304" pitchFamily="18" charset="0"/>
              </a:rPr>
              <a:t> (2021)</a:t>
            </a:r>
            <a:endParaRPr lang="ru-RU" sz="1600" dirty="0">
              <a:solidFill>
                <a:srgbClr val="002060"/>
              </a:solidFill>
              <a:effectLst/>
              <a:latin typeface="Times New Roman" panose="02020603050405020304" pitchFamily="18" charset="0"/>
              <a:ea typeface="Times New Roman" panose="02020603050405020304" pitchFamily="18" charset="0"/>
            </a:endParaRPr>
          </a:p>
          <a:p>
            <a:pPr marL="214313" indent="-214313" algn="just" defTabSz="685800">
              <a:spcBef>
                <a:spcPts val="900"/>
              </a:spcBef>
              <a:spcAft>
                <a:spcPts val="150"/>
              </a:spcAft>
              <a:buClr>
                <a:srgbClr val="0070C0"/>
              </a:buClr>
              <a:buFont typeface="Wingdings" panose="05000000000000000000" pitchFamily="2" charset="2"/>
              <a:buChar char="q"/>
              <a:defRPr/>
            </a:pPr>
            <a:r>
              <a:rPr lang="kk-KZ" sz="1600" b="1" dirty="0">
                <a:solidFill>
                  <a:srgbClr val="002060"/>
                </a:solidFill>
                <a:latin typeface="Times New Roman" panose="02020603050405020304" pitchFamily="18" charset="0"/>
                <a:cs typeface="Times New Roman" panose="02020603050405020304" pitchFamily="18" charset="0"/>
              </a:rPr>
              <a:t>Стандарт (2022)</a:t>
            </a:r>
          </a:p>
          <a:p>
            <a:pPr marL="214313" indent="-214313" algn="just" defTabSz="685800">
              <a:spcBef>
                <a:spcPts val="900"/>
              </a:spcBef>
              <a:spcAft>
                <a:spcPts val="150"/>
              </a:spcAft>
              <a:buClr>
                <a:srgbClr val="0070C0"/>
              </a:buClr>
              <a:buFont typeface="Wingdings" panose="05000000000000000000" pitchFamily="2" charset="2"/>
              <a:buChar char="q"/>
              <a:defRPr/>
            </a:pPr>
            <a:r>
              <a:rPr lang="kk-KZ" sz="1600" b="1" dirty="0">
                <a:solidFill>
                  <a:srgbClr val="002060"/>
                </a:solidFill>
                <a:latin typeface="Times New Roman" panose="02020603050405020304" pitchFamily="18" charset="0"/>
                <a:cs typeface="Times New Roman" panose="02020603050405020304" pitchFamily="18" charset="0"/>
              </a:rPr>
              <a:t>Оқу жоспары (2022)</a:t>
            </a:r>
          </a:p>
          <a:p>
            <a:pPr marL="214313" indent="-214313" algn="just" defTabSz="685800">
              <a:spcBef>
                <a:spcPts val="900"/>
              </a:spcBef>
              <a:spcAft>
                <a:spcPts val="150"/>
              </a:spcAft>
              <a:buClr>
                <a:srgbClr val="0070C0"/>
              </a:buClr>
              <a:buFont typeface="Wingdings" panose="05000000000000000000" pitchFamily="2" charset="2"/>
              <a:buChar char="q"/>
              <a:defRPr/>
            </a:pPr>
            <a:r>
              <a:rPr lang="kk-KZ" sz="1600" b="1" dirty="0">
                <a:solidFill>
                  <a:srgbClr val="002060"/>
                </a:solidFill>
                <a:latin typeface="Times New Roman" panose="02020603050405020304" pitchFamily="18" charset="0"/>
                <a:cs typeface="Times New Roman" panose="02020603050405020304" pitchFamily="18" charset="0"/>
              </a:rPr>
              <a:t>Оқу бағдарламасы (2022)</a:t>
            </a:r>
          </a:p>
          <a:p>
            <a:pPr marL="214313" indent="-214313" algn="just" defTabSz="685800">
              <a:spcBef>
                <a:spcPts val="900"/>
              </a:spcBef>
              <a:spcAft>
                <a:spcPts val="150"/>
              </a:spcAft>
              <a:buClr>
                <a:srgbClr val="0070C0"/>
              </a:buClr>
              <a:buFont typeface="Wingdings" panose="05000000000000000000" pitchFamily="2" charset="2"/>
              <a:buChar char="q"/>
              <a:defRPr/>
            </a:pPr>
            <a:r>
              <a:rPr lang="kk-KZ" sz="1600" b="1" dirty="0">
                <a:solidFill>
                  <a:srgbClr val="002060"/>
                </a:solidFill>
                <a:latin typeface="Times New Roman" panose="02020603050405020304" pitchFamily="18" charset="0"/>
                <a:cs typeface="Times New Roman" panose="02020603050405020304" pitchFamily="18" charset="0"/>
              </a:rPr>
              <a:t>Бағдарламалардың сабақтастығын қамтамасыз ету</a:t>
            </a:r>
          </a:p>
          <a:p>
            <a:pPr marL="214313" indent="-214313" algn="just" defTabSz="685800">
              <a:spcBef>
                <a:spcPts val="900"/>
              </a:spcBef>
              <a:spcAft>
                <a:spcPts val="150"/>
              </a:spcAft>
              <a:buClr>
                <a:srgbClr val="0070C0"/>
              </a:buClr>
              <a:buFont typeface="Wingdings" panose="05000000000000000000" pitchFamily="2" charset="2"/>
              <a:buChar char="q"/>
              <a:defRPr/>
            </a:pPr>
            <a:r>
              <a:rPr lang="kk-KZ" sz="1600" b="1" dirty="0">
                <a:solidFill>
                  <a:srgbClr val="002060"/>
                </a:solidFill>
                <a:latin typeface="Times New Roman" panose="02020603050405020304" pitchFamily="18" charset="0"/>
                <a:cs typeface="Times New Roman" panose="02020603050405020304" pitchFamily="18" charset="0"/>
              </a:rPr>
              <a:t>Оқу бағдарламасына нұсқаулық  (2022)</a:t>
            </a:r>
          </a:p>
        </p:txBody>
      </p:sp>
      <p:sp>
        <p:nvSpPr>
          <p:cNvPr id="37" name="Текст 3"/>
          <p:cNvSpPr txBox="1">
            <a:spLocks/>
          </p:cNvSpPr>
          <p:nvPr/>
        </p:nvSpPr>
        <p:spPr>
          <a:xfrm>
            <a:off x="3351047" y="5786438"/>
            <a:ext cx="2552700" cy="432197"/>
          </a:xfrm>
          <a:prstGeom prst="rect">
            <a:avLst/>
          </a:prstGeom>
        </p:spPr>
        <p:txBody>
          <a:bodyPr vert="horz" lIns="68580" tIns="34290" rIns="68580" bIns="3429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defTabSz="342900">
              <a:spcBef>
                <a:spcPts val="750"/>
              </a:spcBef>
              <a:buClr>
                <a:srgbClr val="ACD433"/>
              </a:buClr>
              <a:defRPr/>
            </a:pPr>
            <a:r>
              <a:rPr lang="ru-RU" sz="1500" b="1" dirty="0">
                <a:solidFill>
                  <a:srgbClr val="ACD433"/>
                </a:solidFill>
                <a:latin typeface="Arial" panose="020B0604020202020204" pitchFamily="34" charset="0"/>
                <a:cs typeface="Arial" panose="020B0604020202020204" pitchFamily="34" charset="0"/>
              </a:rPr>
              <a:t>Модель – 18,19,22 т.</a:t>
            </a:r>
          </a:p>
        </p:txBody>
      </p:sp>
      <p:sp>
        <p:nvSpPr>
          <p:cNvPr id="41" name="Текст 3"/>
          <p:cNvSpPr txBox="1">
            <a:spLocks/>
          </p:cNvSpPr>
          <p:nvPr/>
        </p:nvSpPr>
        <p:spPr>
          <a:xfrm>
            <a:off x="5994814" y="5850595"/>
            <a:ext cx="3101984" cy="432197"/>
          </a:xfrm>
          <a:prstGeom prst="rect">
            <a:avLst/>
          </a:prstGeom>
        </p:spPr>
        <p:txBody>
          <a:bodyPr vert="horz" lIns="68580" tIns="34290" rIns="68580" bIns="3429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defTabSz="342900">
              <a:spcBef>
                <a:spcPts val="750"/>
              </a:spcBef>
              <a:buClr>
                <a:srgbClr val="ACD433"/>
              </a:buClr>
              <a:defRPr/>
            </a:pPr>
            <a:r>
              <a:rPr lang="kk-KZ" sz="1500" b="1" dirty="0">
                <a:solidFill>
                  <a:srgbClr val="ACD433"/>
                </a:solidFill>
                <a:latin typeface="Arial" panose="020B0604020202020204" pitchFamily="34" charset="0"/>
                <a:cs typeface="Arial" panose="020B0604020202020204" pitchFamily="34" charset="0"/>
              </a:rPr>
              <a:t>Модель –  18,19,38 т.</a:t>
            </a:r>
            <a:endParaRPr lang="ru-RU" sz="1500" b="1" dirty="0">
              <a:solidFill>
                <a:srgbClr val="ACD433"/>
              </a:solidFill>
              <a:latin typeface="Arial" panose="020B0604020202020204" pitchFamily="34" charset="0"/>
              <a:cs typeface="Arial" panose="020B0604020202020204" pitchFamily="34" charset="0"/>
            </a:endParaRPr>
          </a:p>
        </p:txBody>
      </p:sp>
      <p:sp>
        <p:nvSpPr>
          <p:cNvPr id="42" name="Стрелка вниз 41"/>
          <p:cNvSpPr/>
          <p:nvPr/>
        </p:nvSpPr>
        <p:spPr>
          <a:xfrm>
            <a:off x="7308304" y="5244521"/>
            <a:ext cx="838200" cy="606074"/>
          </a:xfrm>
          <a:prstGeom prst="downArrow">
            <a:avLst/>
          </a:prstGeom>
          <a:solidFill>
            <a:srgbClr val="1CADE4">
              <a:lumMod val="75000"/>
            </a:srgbClr>
          </a:solidFill>
          <a:ln w="15875" cap="flat" cmpd="sng" algn="ctr">
            <a:solidFill>
              <a:srgbClr val="1CADE4">
                <a:shade val="50000"/>
              </a:srgbClr>
            </a:solidFill>
            <a:prstDash val="solid"/>
          </a:ln>
          <a:effectLst/>
        </p:spPr>
        <p:txBody>
          <a:bodyPr rtlCol="0" anchor="ctr"/>
          <a:lstStyle/>
          <a:p>
            <a:pPr algn="ctr" defTabSz="342900">
              <a:defRPr/>
            </a:pPr>
            <a:endParaRPr lang="ru-RU" sz="1350" kern="0" dirty="0">
              <a:solidFill>
                <a:prstClr val="white"/>
              </a:solidFill>
              <a:latin typeface="Calibri"/>
            </a:endParaRPr>
          </a:p>
        </p:txBody>
      </p:sp>
    </p:spTree>
    <p:extLst>
      <p:ext uri="{BB962C8B-B14F-4D97-AF65-F5344CB8AC3E}">
        <p14:creationId xmlns:p14="http://schemas.microsoft.com/office/powerpoint/2010/main" val="229859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80ABA7-C8E9-CAFC-46C3-BE67049427B8}"/>
              </a:ext>
            </a:extLst>
          </p:cNvPr>
          <p:cNvSpPr>
            <a:spLocks noGrp="1"/>
          </p:cNvSpPr>
          <p:nvPr>
            <p:ph type="title"/>
          </p:nvPr>
        </p:nvSpPr>
        <p:spPr>
          <a:xfrm>
            <a:off x="628650" y="365127"/>
            <a:ext cx="7886700" cy="975642"/>
          </a:xfrm>
        </p:spPr>
        <p:txBody>
          <a:bodyPr>
            <a:normAutofit fontScale="90000"/>
          </a:bodyPr>
          <a:lstStyle/>
          <a:p>
            <a:pPr marL="988060" indent="-636270" algn="ctr">
              <a:lnSpc>
                <a:spcPct val="116000"/>
              </a:lnSpc>
              <a:spcBef>
                <a:spcPts val="465"/>
              </a:spcBef>
              <a:spcAft>
                <a:spcPts val="0"/>
              </a:spcAft>
            </a:pPr>
            <a:br>
              <a:rPr lang="kk-KZ" sz="1800" spc="-5" dirty="0">
                <a:effectLst/>
                <a:latin typeface="Times New Roman" panose="02020603050405020304" pitchFamily="18" charset="0"/>
                <a:ea typeface="Times New Roman" panose="02020603050405020304" pitchFamily="18" charset="0"/>
              </a:rPr>
            </a:br>
            <a:r>
              <a:rPr lang="kk-KZ" sz="1800" b="1" spc="-5" dirty="0">
                <a:effectLst/>
                <a:latin typeface="Times New Roman" panose="02020603050405020304" pitchFamily="18" charset="0"/>
                <a:ea typeface="Times New Roman" panose="02020603050405020304" pitchFamily="18" charset="0"/>
              </a:rPr>
              <a:t>Қазақстан Республикасының </a:t>
            </a:r>
            <a:r>
              <a:rPr lang="kk-KZ" sz="1800" b="1" dirty="0">
                <a:effectLst/>
                <a:latin typeface="Times New Roman" panose="02020603050405020304" pitchFamily="18" charset="0"/>
                <a:ea typeface="Times New Roman" panose="02020603050405020304" pitchFamily="18" charset="0"/>
              </a:rPr>
              <a:t>Оқу-ағарту</a:t>
            </a:r>
            <a:r>
              <a:rPr lang="kk-KZ" sz="1800" b="1" spc="-18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министрлігі</a:t>
            </a:r>
            <a:br>
              <a:rPr lang="kk-KZ" sz="1800" b="1" spc="-25" dirty="0">
                <a:effectLst/>
                <a:latin typeface="Times New Roman" panose="02020603050405020304" pitchFamily="18" charset="0"/>
                <a:ea typeface="Times New Roman" panose="02020603050405020304" pitchFamily="18" charset="0"/>
              </a:rPr>
            </a:br>
            <a:r>
              <a:rPr lang="kk-KZ" sz="1800" b="1" dirty="0">
                <a:effectLst/>
                <a:latin typeface="Times New Roman" panose="02020603050405020304" pitchFamily="18" charset="0"/>
                <a:ea typeface="Times New Roman" panose="02020603050405020304" pitchFamily="18" charset="0"/>
              </a:rPr>
              <a:t>2022</a:t>
            </a:r>
            <a:r>
              <a:rPr lang="kk-KZ" sz="1800" b="1" spc="-2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жылғы</a:t>
            </a:r>
            <a:r>
              <a:rPr lang="kk-KZ" sz="1800" b="1" spc="-3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3</a:t>
            </a:r>
            <a:r>
              <a:rPr lang="kk-KZ" sz="1800" b="1" spc="-18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тамыздағы</a:t>
            </a:r>
            <a:r>
              <a:rPr lang="kk-KZ" sz="1800" b="1" spc="-1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a:t>
            </a:r>
            <a:r>
              <a:rPr lang="kk-KZ" sz="1800" b="1" spc="-1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348</a:t>
            </a:r>
            <a:r>
              <a:rPr lang="kk-KZ" sz="1800" b="1" spc="-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бұйрығы.</a:t>
            </a:r>
            <a:br>
              <a:rPr lang="ru-RU" sz="1800" b="1" dirty="0">
                <a:effectLst/>
                <a:latin typeface="Times New Roman" panose="02020603050405020304" pitchFamily="18" charset="0"/>
                <a:ea typeface="Times New Roman" panose="02020603050405020304" pitchFamily="18" charset="0"/>
              </a:rPr>
            </a:br>
            <a:endParaRPr lang="ru-RU" b="1" dirty="0"/>
          </a:p>
        </p:txBody>
      </p:sp>
      <p:sp>
        <p:nvSpPr>
          <p:cNvPr id="4" name="TextBox 3">
            <a:extLst>
              <a:ext uri="{FF2B5EF4-FFF2-40B4-BE49-F238E27FC236}">
                <a16:creationId xmlns:a16="http://schemas.microsoft.com/office/drawing/2014/main" id="{EA1BB130-A463-864B-D237-1F4D736AB851}"/>
              </a:ext>
            </a:extLst>
          </p:cNvPr>
          <p:cNvSpPr txBox="1"/>
          <p:nvPr/>
        </p:nvSpPr>
        <p:spPr>
          <a:xfrm>
            <a:off x="827584" y="1340769"/>
            <a:ext cx="7956884" cy="4591129"/>
          </a:xfrm>
          <a:prstGeom prst="rect">
            <a:avLst/>
          </a:prstGeom>
          <a:noFill/>
        </p:spPr>
        <p:txBody>
          <a:bodyPr wrap="square">
            <a:spAutoFit/>
          </a:bodyPr>
          <a:lstStyle/>
          <a:p>
            <a:pPr marL="1544320" marR="1539240" indent="-46990" algn="ctr">
              <a:lnSpc>
                <a:spcPct val="120000"/>
              </a:lnSpc>
              <a:spcBef>
                <a:spcPts val="1060"/>
              </a:spcBef>
              <a:spcAft>
                <a:spcPts val="0"/>
              </a:spcAft>
            </a:pPr>
            <a:r>
              <a:rPr lang="kk-KZ" sz="2400" b="1" kern="0" dirty="0">
                <a:solidFill>
                  <a:srgbClr val="0070C0"/>
                </a:solidFill>
                <a:effectLst/>
                <a:latin typeface="Times New Roman" panose="02020603050405020304" pitchFamily="18" charset="0"/>
                <a:ea typeface="Times New Roman" panose="02020603050405020304" pitchFamily="18" charset="0"/>
              </a:rPr>
              <a:t>Мектепке дейінгі тәрбие мен оқытудың</a:t>
            </a:r>
            <a:r>
              <a:rPr lang="kk-KZ" sz="2400" b="1" kern="0" spc="5"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мемлекеттік</a:t>
            </a:r>
            <a:r>
              <a:rPr lang="kk-KZ" sz="2400" b="1" kern="0" spc="-60"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жалпыға</a:t>
            </a:r>
            <a:r>
              <a:rPr lang="kk-KZ" sz="2400" b="1" kern="0" spc="-60"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міндетті</a:t>
            </a:r>
            <a:r>
              <a:rPr lang="kk-KZ" sz="2400" b="1" kern="0" spc="-55"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стандарты</a:t>
            </a:r>
            <a:endParaRPr lang="ru-RU" sz="2400" dirty="0">
              <a:effectLst/>
              <a:latin typeface="Times New Roman" panose="02020603050405020304" pitchFamily="18" charset="0"/>
              <a:ea typeface="Times New Roman" panose="02020603050405020304" pitchFamily="18" charset="0"/>
            </a:endParaRPr>
          </a:p>
          <a:p>
            <a:pPr marL="74295" indent="449580">
              <a:spcBef>
                <a:spcPts val="20"/>
              </a:spcBef>
              <a:spcAft>
                <a:spcPts val="0"/>
              </a:spcAft>
            </a:pPr>
            <a:r>
              <a:rPr lang="kk-KZ" sz="2800" b="1"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marR="727710" lvl="0" algn="ctr">
              <a:lnSpc>
                <a:spcPct val="116000"/>
              </a:lnSpc>
              <a:spcBef>
                <a:spcPts val="5"/>
              </a:spcBef>
              <a:spcAft>
                <a:spcPts val="0"/>
              </a:spcAft>
              <a:buSzPts val="1400"/>
              <a:tabLst>
                <a:tab pos="702310" algn="l"/>
              </a:tabLst>
            </a:pPr>
            <a:r>
              <a:rPr lang="kk-KZ" sz="1800" dirty="0">
                <a:effectLst/>
                <a:latin typeface="Times New Roman" panose="02020603050405020304" pitchFamily="18" charset="0"/>
                <a:ea typeface="Times New Roman" panose="02020603050405020304" pitchFamily="18" charset="0"/>
              </a:rPr>
              <a:t>Осы</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Мектепке</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дейінгі</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тәрбие</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мен</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оқытудың</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мемлекеттік</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жалпыға</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міндетті стандарты (бұдан әрі – стандарт) «Білім туралы» Қазақстан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Республикасы Заңының 5-бабының 5-1) тармақшасына, 56-бабына сәйкес</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әзірленді</a:t>
            </a:r>
            <a:r>
              <a:rPr lang="kk-KZ" sz="1800" spc="-1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және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мыналарды:</a:t>
            </a:r>
            <a:endParaRPr lang="ru-RU" sz="1400" dirty="0">
              <a:effectLst/>
              <a:latin typeface="Times New Roman" panose="02020603050405020304" pitchFamily="18" charset="0"/>
              <a:ea typeface="Times New Roman" panose="02020603050405020304" pitchFamily="18" charset="0"/>
            </a:endParaRPr>
          </a:p>
          <a:p>
            <a:pPr marL="342900" marR="426720" lvl="0" indent="-342900">
              <a:lnSpc>
                <a:spcPct val="116000"/>
              </a:lnSpc>
              <a:spcBef>
                <a:spcPts val="570"/>
              </a:spcBef>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тәрбие</a:t>
            </a:r>
            <a:r>
              <a:rPr lang="kk-KZ" sz="1800" spc="-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мен</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оқыту</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нәтижелеріне</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бағдарланған</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мектепке</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дейінгі</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тәрбие</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мен</a:t>
            </a:r>
            <a:r>
              <a:rPr lang="kk-KZ" sz="1800" spc="-1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оқытудың</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мазмұнына;</a:t>
            </a:r>
            <a:endParaRPr lang="ru-RU" sz="1400" dirty="0">
              <a:effectLst/>
              <a:latin typeface="Times New Roman" panose="02020603050405020304" pitchFamily="18" charset="0"/>
              <a:ea typeface="Times New Roman" panose="02020603050405020304" pitchFamily="18" charset="0"/>
            </a:endParaRPr>
          </a:p>
          <a:p>
            <a:pPr marL="342900" lvl="0" indent="-342900">
              <a:spcBef>
                <a:spcPts val="570"/>
              </a:spcBef>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тәрбиеленушілердің</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оқу</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жүктемесінің</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ең</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жоғары</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көлеміне;</a:t>
            </a:r>
            <a:endParaRPr lang="ru-RU" sz="1400" dirty="0">
              <a:effectLst/>
              <a:latin typeface="Times New Roman" panose="02020603050405020304" pitchFamily="18" charset="0"/>
              <a:ea typeface="Times New Roman" panose="02020603050405020304" pitchFamily="18" charset="0"/>
            </a:endParaRPr>
          </a:p>
          <a:p>
            <a:pPr marL="342900" lvl="0" indent="-342900">
              <a:spcBef>
                <a:spcPts val="840"/>
              </a:spcBef>
              <a:spcAft>
                <a:spcPts val="0"/>
              </a:spcAft>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тәрбие</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мен</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оқыту</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мерзіміне</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қойылатын</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талаптарды</a:t>
            </a:r>
            <a:r>
              <a:rPr lang="kk-KZ" sz="1800" spc="-2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анықтайды.</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607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49150-2B8A-36EE-DE59-78449538FA3C}"/>
              </a:ext>
            </a:extLst>
          </p:cNvPr>
          <p:cNvSpPr txBox="1"/>
          <p:nvPr/>
        </p:nvSpPr>
        <p:spPr>
          <a:xfrm>
            <a:off x="395536" y="116632"/>
            <a:ext cx="8676964" cy="6263831"/>
          </a:xfrm>
          <a:prstGeom prst="rect">
            <a:avLst/>
          </a:prstGeom>
          <a:noFill/>
        </p:spPr>
        <p:txBody>
          <a:bodyPr wrap="square">
            <a:spAutoFit/>
          </a:bodyPr>
          <a:lstStyle/>
          <a:p>
            <a:pPr algn="ctr">
              <a:spcBef>
                <a:spcPts val="835"/>
              </a:spcBef>
              <a:buSzPts val="1400"/>
              <a:tabLst>
                <a:tab pos="702310" algn="l"/>
              </a:tabLst>
            </a:pPr>
            <a:r>
              <a:rPr lang="kk-KZ" sz="2400" b="1" kern="0" dirty="0">
                <a:solidFill>
                  <a:srgbClr val="0070C0"/>
                </a:solidFill>
                <a:effectLst/>
                <a:latin typeface="Times New Roman" panose="02020603050405020304" pitchFamily="18" charset="0"/>
                <a:ea typeface="Times New Roman" panose="02020603050405020304" pitchFamily="18" charset="0"/>
              </a:rPr>
              <a:t>Мектепке дейінгі тәрбие мен оқытудың</a:t>
            </a:r>
            <a:r>
              <a:rPr lang="kk-KZ" sz="2400" b="1" kern="0" spc="5"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мемлекеттік</a:t>
            </a:r>
            <a:r>
              <a:rPr lang="kk-KZ" sz="2400" b="1" kern="0" spc="-60"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жалпыға</a:t>
            </a:r>
            <a:r>
              <a:rPr lang="kk-KZ" sz="2400" b="1" kern="0" spc="-60"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міндетті</a:t>
            </a:r>
            <a:r>
              <a:rPr lang="kk-KZ" sz="2400" b="1" kern="0" spc="-55" dirty="0">
                <a:solidFill>
                  <a:srgbClr val="0070C0"/>
                </a:solidFill>
                <a:effectLst/>
                <a:latin typeface="Times New Roman" panose="02020603050405020304" pitchFamily="18" charset="0"/>
                <a:ea typeface="Times New Roman" panose="02020603050405020304" pitchFamily="18" charset="0"/>
              </a:rPr>
              <a:t> </a:t>
            </a:r>
            <a:r>
              <a:rPr lang="kk-KZ" sz="2400" b="1" kern="0" dirty="0">
                <a:solidFill>
                  <a:srgbClr val="0070C0"/>
                </a:solidFill>
                <a:effectLst/>
                <a:latin typeface="Times New Roman" panose="02020603050405020304" pitchFamily="18" charset="0"/>
                <a:ea typeface="Times New Roman" panose="02020603050405020304" pitchFamily="18" charset="0"/>
              </a:rPr>
              <a:t>стандарт</a:t>
            </a:r>
            <a:endParaRPr lang="ru-RU" sz="2400" dirty="0">
              <a:effectLst/>
              <a:latin typeface="Times New Roman" panose="02020603050405020304" pitchFamily="18" charset="0"/>
              <a:ea typeface="Times New Roman" panose="02020603050405020304" pitchFamily="18" charset="0"/>
            </a:endParaRPr>
          </a:p>
          <a:p>
            <a:pPr marR="267970" lvl="0">
              <a:lnSpc>
                <a:spcPct val="116000"/>
              </a:lnSpc>
              <a:spcBef>
                <a:spcPts val="840"/>
              </a:spcBef>
              <a:spcAft>
                <a:spcPts val="0"/>
              </a:spcAft>
              <a:buSzPts val="1400"/>
              <a:tabLst>
                <a:tab pos="717550" algn="l"/>
              </a:tabLst>
            </a:pPr>
            <a:r>
              <a:rPr lang="kk-KZ" sz="160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мектепке</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дейінгі</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тәрбие</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мен</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оқытудың</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үлгілік</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және</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вариативтік</a:t>
            </a:r>
            <a:r>
              <a:rPr lang="kk-KZ" sz="2000" spc="-25" dirty="0">
                <a:effectLst/>
                <a:latin typeface="Times New Roman" panose="02020603050405020304" pitchFamily="18" charset="0"/>
                <a:ea typeface="Times New Roman" panose="02020603050405020304" pitchFamily="18" charset="0"/>
              </a:rPr>
              <a:t> </a:t>
            </a:r>
            <a:r>
              <a:rPr lang="kk-KZ" sz="2000" u="sng" dirty="0">
                <a:effectLst/>
                <a:latin typeface="Times New Roman" panose="02020603050405020304" pitchFamily="18" charset="0"/>
                <a:ea typeface="Times New Roman" panose="02020603050405020304" pitchFamily="18" charset="0"/>
              </a:rPr>
              <a:t>оқу </a:t>
            </a:r>
            <a:r>
              <a:rPr lang="kk-KZ" sz="2000" u="sng" spc="-335" dirty="0">
                <a:effectLst/>
                <a:latin typeface="Times New Roman" panose="02020603050405020304" pitchFamily="18" charset="0"/>
                <a:ea typeface="Times New Roman" panose="02020603050405020304" pitchFamily="18" charset="0"/>
              </a:rPr>
              <a:t> </a:t>
            </a:r>
            <a:r>
              <a:rPr lang="kk-KZ" sz="2000" u="sng" dirty="0">
                <a:effectLst/>
                <a:latin typeface="Times New Roman" panose="02020603050405020304" pitchFamily="18" charset="0"/>
                <a:ea typeface="Times New Roman" panose="02020603050405020304" pitchFamily="18" charset="0"/>
              </a:rPr>
              <a:t>жоспарларын</a:t>
            </a:r>
            <a:r>
              <a:rPr lang="kk-KZ" sz="2000" u="sng"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әзірлеу;</a:t>
            </a:r>
            <a:endParaRPr lang="ru-RU" sz="2000" dirty="0">
              <a:effectLst/>
              <a:latin typeface="Times New Roman" panose="02020603050405020304" pitchFamily="18" charset="0"/>
              <a:ea typeface="Times New Roman" panose="02020603050405020304" pitchFamily="18" charset="0"/>
            </a:endParaRPr>
          </a:p>
          <a:p>
            <a:pPr marR="988060" lvl="0">
              <a:lnSpc>
                <a:spcPct val="116000"/>
              </a:lnSpc>
              <a:spcBef>
                <a:spcPts val="570"/>
              </a:spcBef>
              <a:buSzPts val="1400"/>
              <a:tabLst>
                <a:tab pos="717550" algn="l"/>
              </a:tabLst>
            </a:pPr>
            <a:r>
              <a:rPr lang="kk-KZ" sz="2000" dirty="0">
                <a:effectLst/>
                <a:latin typeface="Times New Roman" panose="02020603050405020304" pitchFamily="18" charset="0"/>
                <a:ea typeface="Times New Roman" panose="02020603050405020304" pitchFamily="18" charset="0"/>
              </a:rPr>
              <a:t>- мектепке</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дейінгі</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тәрбие</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оқытудың</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үлгілік</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және</a:t>
            </a:r>
            <a:r>
              <a:rPr lang="kk-KZ" sz="2000" spc="-2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білім</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беру</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(вариативтік,</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жеке,</a:t>
            </a:r>
            <a:r>
              <a:rPr lang="kk-KZ" sz="2000" spc="-3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бейімделген,</a:t>
            </a:r>
            <a:r>
              <a:rPr lang="kk-KZ" sz="2000" spc="-3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қосымша)</a:t>
            </a:r>
            <a:r>
              <a:rPr lang="kk-KZ" sz="2000" spc="-30" dirty="0">
                <a:effectLst/>
                <a:latin typeface="Times New Roman" panose="02020603050405020304" pitchFamily="18" charset="0"/>
                <a:ea typeface="Times New Roman" panose="02020603050405020304" pitchFamily="18" charset="0"/>
              </a:rPr>
              <a:t> </a:t>
            </a:r>
            <a:r>
              <a:rPr lang="kk-KZ" sz="2000" u="sng" dirty="0">
                <a:effectLst/>
                <a:latin typeface="Times New Roman" panose="02020603050405020304" pitchFamily="18" charset="0"/>
                <a:ea typeface="Times New Roman" panose="02020603050405020304" pitchFamily="18" charset="0"/>
              </a:rPr>
              <a:t>бағдарламаларын</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әзірлеу;</a:t>
            </a:r>
            <a:endParaRPr lang="ru-RU" sz="2000" dirty="0">
              <a:effectLst/>
              <a:latin typeface="Times New Roman" panose="02020603050405020304" pitchFamily="18" charset="0"/>
              <a:ea typeface="Times New Roman" panose="02020603050405020304" pitchFamily="18" charset="0"/>
            </a:endParaRPr>
          </a:p>
          <a:p>
            <a:pPr marR="240665" lvl="0">
              <a:lnSpc>
                <a:spcPct val="116000"/>
              </a:lnSpc>
              <a:spcBef>
                <a:spcPts val="570"/>
              </a:spcBef>
              <a:buSzPts val="1400"/>
              <a:tabLst>
                <a:tab pos="717550" algn="l"/>
              </a:tabLst>
            </a:pPr>
            <a:r>
              <a:rPr lang="kk-KZ" sz="2000" dirty="0">
                <a:effectLst/>
                <a:latin typeface="Times New Roman" panose="02020603050405020304" pitchFamily="18" charset="0"/>
                <a:ea typeface="Times New Roman" panose="02020603050405020304" pitchFamily="18" charset="0"/>
              </a:rPr>
              <a:t>- мектепке дейінгі ұйымдарда </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тәрбиелеу-білім</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беру</a:t>
            </a:r>
            <a:r>
              <a:rPr lang="kk-KZ" sz="2000" spc="-3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процесін</a:t>
            </a:r>
            <a:r>
              <a:rPr lang="kk-KZ" sz="2000" spc="-3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ұйымдастыруда</a:t>
            </a:r>
            <a:r>
              <a:rPr lang="kk-KZ" sz="2000" spc="-30" dirty="0">
                <a:effectLst/>
                <a:latin typeface="Times New Roman" panose="02020603050405020304" pitchFamily="18" charset="0"/>
                <a:ea typeface="Times New Roman" panose="02020603050405020304" pitchFamily="18" charset="0"/>
              </a:rPr>
              <a:t> </a:t>
            </a:r>
            <a:r>
              <a:rPr lang="kk-KZ" sz="2000" u="sng" dirty="0">
                <a:effectLst/>
                <a:latin typeface="Times New Roman" panose="02020603050405020304" pitchFamily="18" charset="0"/>
                <a:ea typeface="Times New Roman" panose="02020603050405020304" pitchFamily="18" charset="0"/>
              </a:rPr>
              <a:t>әдістемелік</a:t>
            </a:r>
            <a:r>
              <a:rPr lang="kk-KZ" sz="2000" u="sng" spc="-30" dirty="0">
                <a:effectLst/>
                <a:latin typeface="Times New Roman" panose="02020603050405020304" pitchFamily="18" charset="0"/>
                <a:ea typeface="Times New Roman" panose="02020603050405020304" pitchFamily="18" charset="0"/>
              </a:rPr>
              <a:t> </a:t>
            </a:r>
            <a:r>
              <a:rPr lang="kk-KZ" sz="2000" u="sng" dirty="0">
                <a:effectLst/>
                <a:latin typeface="Times New Roman" panose="02020603050405020304" pitchFamily="18" charset="0"/>
                <a:ea typeface="Times New Roman" panose="02020603050405020304" pitchFamily="18" charset="0"/>
              </a:rPr>
              <a:t>материалдар</a:t>
            </a:r>
            <a:r>
              <a:rPr lang="kk-KZ" sz="2000" u="sng"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әзірлеу;</a:t>
            </a:r>
            <a:endParaRPr lang="ru-RU" sz="2000" dirty="0">
              <a:effectLst/>
              <a:latin typeface="Times New Roman" panose="02020603050405020304" pitchFamily="18" charset="0"/>
              <a:ea typeface="Times New Roman" panose="02020603050405020304" pitchFamily="18" charset="0"/>
            </a:endParaRPr>
          </a:p>
          <a:p>
            <a:pPr lvl="0">
              <a:spcBef>
                <a:spcPts val="575"/>
              </a:spcBef>
              <a:spcAft>
                <a:spcPts val="0"/>
              </a:spcAft>
              <a:buSzPts val="1400"/>
              <a:tabLst>
                <a:tab pos="717550" algn="l"/>
              </a:tabLst>
            </a:pPr>
            <a:r>
              <a:rPr lang="kk-KZ" sz="2000" dirty="0">
                <a:effectLst/>
                <a:latin typeface="Times New Roman" panose="02020603050405020304" pitchFamily="18" charset="0"/>
                <a:ea typeface="Times New Roman" panose="02020603050405020304" pitchFamily="18" charset="0"/>
              </a:rPr>
              <a:t>- мектепке</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дейінгі</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ұйымдағы</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жас</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топтарының</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күн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тәртібін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әзірлеу;</a:t>
            </a:r>
            <a:endParaRPr lang="ru-RU" sz="2000" dirty="0">
              <a:effectLst/>
              <a:latin typeface="Times New Roman" panose="02020603050405020304" pitchFamily="18" charset="0"/>
              <a:ea typeface="Times New Roman" panose="02020603050405020304" pitchFamily="18" charset="0"/>
            </a:endParaRPr>
          </a:p>
          <a:p>
            <a:pPr marR="227330" lvl="0">
              <a:lnSpc>
                <a:spcPct val="116000"/>
              </a:lnSpc>
              <a:spcBef>
                <a:spcPts val="835"/>
              </a:spcBef>
              <a:spcAft>
                <a:spcPts val="0"/>
              </a:spcAft>
              <a:buSzPts val="1400"/>
              <a:tabLst>
                <a:tab pos="717550" algn="l"/>
              </a:tabLst>
            </a:pPr>
            <a:r>
              <a:rPr lang="kk-KZ" sz="2000" dirty="0">
                <a:effectLst/>
                <a:latin typeface="Times New Roman" panose="02020603050405020304" pitchFamily="18" charset="0"/>
                <a:ea typeface="Times New Roman" panose="02020603050405020304" pitchFamily="18" charset="0"/>
              </a:rPr>
              <a:t>- әрбір</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баланың</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жан-жақты</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дамуы</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мен</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әлеуетін</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ашуға</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қолайлы</a:t>
            </a:r>
            <a:r>
              <a:rPr lang="kk-KZ" sz="2000" spc="-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жағдайлар </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жасау;</a:t>
            </a:r>
            <a:br>
              <a:rPr lang="kk-KZ" sz="2000" dirty="0">
                <a:effectLst/>
                <a:latin typeface="Times New Roman" panose="02020603050405020304" pitchFamily="18" charset="0"/>
                <a:ea typeface="Times New Roman" panose="02020603050405020304" pitchFamily="18" charset="0"/>
              </a:rPr>
            </a:br>
            <a:r>
              <a:rPr lang="kk-KZ" sz="2000" dirty="0">
                <a:effectLst/>
                <a:latin typeface="Times New Roman" panose="02020603050405020304" pitchFamily="18" charset="0"/>
                <a:ea typeface="Times New Roman" panose="02020603050405020304" pitchFamily="18" charset="0"/>
              </a:rPr>
              <a:t>- баланың</a:t>
            </a:r>
            <a:r>
              <a:rPr lang="kk-KZ" sz="2000" spc="-50" dirty="0">
                <a:effectLst/>
                <a:latin typeface="Times New Roman" panose="02020603050405020304" pitchFamily="18" charset="0"/>
                <a:ea typeface="Times New Roman" panose="02020603050405020304" pitchFamily="18" charset="0"/>
              </a:rPr>
              <a:t> </a:t>
            </a:r>
            <a:r>
              <a:rPr lang="kk-KZ" sz="2000" u="sng" dirty="0">
                <a:effectLst/>
                <a:latin typeface="Times New Roman" panose="02020603050405020304" pitchFamily="18" charset="0"/>
                <a:ea typeface="Times New Roman" panose="02020603050405020304" pitchFamily="18" charset="0"/>
              </a:rPr>
              <a:t>даралығы</a:t>
            </a:r>
            <a:r>
              <a:rPr lang="kk-KZ" sz="2000" spc="-5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мен</a:t>
            </a:r>
            <a:r>
              <a:rPr lang="kk-KZ" sz="2000" spc="-4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субъективтілігін</a:t>
            </a:r>
            <a:r>
              <a:rPr lang="kk-KZ" sz="2000" spc="-5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қолдауға</a:t>
            </a:r>
            <a:r>
              <a:rPr lang="kk-KZ" sz="2000" spc="-4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бағытталған</a:t>
            </a:r>
            <a:r>
              <a:rPr lang="kk-KZ" sz="2000" spc="-5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дамытушы </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заттық-кеңістіктік</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ортаны құру;</a:t>
            </a:r>
            <a:endParaRPr lang="ru-RU" sz="2000" dirty="0">
              <a:effectLst/>
              <a:latin typeface="Times New Roman" panose="02020603050405020304" pitchFamily="18" charset="0"/>
              <a:ea typeface="Times New Roman" panose="02020603050405020304" pitchFamily="18" charset="0"/>
            </a:endParaRPr>
          </a:p>
          <a:p>
            <a:pPr marR="533400" lvl="0">
              <a:lnSpc>
                <a:spcPct val="116000"/>
              </a:lnSpc>
              <a:spcBef>
                <a:spcPts val="570"/>
              </a:spcBef>
              <a:buSzPts val="1400"/>
              <a:tabLst>
                <a:tab pos="717550" algn="l"/>
              </a:tabLst>
            </a:pPr>
            <a:r>
              <a:rPr lang="kk-KZ" sz="2000" dirty="0">
                <a:effectLst/>
                <a:latin typeface="Times New Roman" panose="02020603050405020304" pitchFamily="18" charset="0"/>
                <a:ea typeface="Times New Roman" panose="02020603050405020304" pitchFamily="18" charset="0"/>
              </a:rPr>
              <a:t>- балаларды</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тәрбиелеу</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мен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оқыту</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үшін</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тәрбиелеу-білім</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беру</a:t>
            </a:r>
            <a:r>
              <a:rPr lang="kk-KZ" sz="2000" spc="-2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процесін </a:t>
            </a:r>
            <a:r>
              <a:rPr lang="kk-KZ" sz="2000" spc="-33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ұйымдастыру</a:t>
            </a:r>
            <a:r>
              <a:rPr lang="kk-KZ" sz="2000" spc="-10"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үшін</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негіз</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болып</a:t>
            </a:r>
            <a:r>
              <a:rPr lang="kk-KZ" sz="2000" spc="-5" dirty="0">
                <a:effectLst/>
                <a:latin typeface="Times New Roman" panose="02020603050405020304" pitchFamily="18" charset="0"/>
                <a:ea typeface="Times New Roman" panose="02020603050405020304" pitchFamily="18" charset="0"/>
              </a:rPr>
              <a:t> </a:t>
            </a:r>
            <a:r>
              <a:rPr lang="kk-KZ" sz="2000" dirty="0">
                <a:effectLst/>
                <a:latin typeface="Times New Roman" panose="02020603050405020304" pitchFamily="18" charset="0"/>
                <a:ea typeface="Times New Roman" panose="02020603050405020304" pitchFamily="18" charset="0"/>
              </a:rPr>
              <a:t>табылады.</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080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3570A6-1E92-5BF9-2E05-EC0D4CCE2569}"/>
              </a:ext>
            </a:extLst>
          </p:cNvPr>
          <p:cNvSpPr>
            <a:spLocks noGrp="1"/>
          </p:cNvSpPr>
          <p:nvPr>
            <p:ph type="title"/>
          </p:nvPr>
        </p:nvSpPr>
        <p:spPr>
          <a:xfrm>
            <a:off x="628650" y="188640"/>
            <a:ext cx="7886700" cy="1325563"/>
          </a:xfrm>
        </p:spPr>
        <p:txBody>
          <a:bodyPr>
            <a:normAutofit/>
          </a:bodyPr>
          <a:lstStyle/>
          <a:p>
            <a:pPr algn="ctr"/>
            <a:r>
              <a:rPr lang="kk-KZ" sz="2400" b="1" dirty="0">
                <a:solidFill>
                  <a:srgbClr val="0070C0"/>
                </a:solidFill>
                <a:effectLst/>
                <a:latin typeface="Times New Roman" panose="02020603050405020304" pitchFamily="18" charset="0"/>
                <a:ea typeface="Times New Roman" panose="02020603050405020304" pitchFamily="18" charset="0"/>
              </a:rPr>
              <a:t>Тәрбие</a:t>
            </a:r>
            <a:r>
              <a:rPr lang="kk-KZ" sz="2400" b="1" spc="-2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мен</a:t>
            </a:r>
            <a:r>
              <a:rPr lang="kk-KZ" sz="2400" b="1" spc="-2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оқыту</a:t>
            </a:r>
            <a:r>
              <a:rPr lang="kk-KZ" sz="2400" b="1" spc="-30"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нәтижелеріне</a:t>
            </a:r>
            <a:r>
              <a:rPr lang="kk-KZ" sz="2400" b="1" spc="-2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бағдарланған</a:t>
            </a:r>
            <a:r>
              <a:rPr lang="kk-KZ" sz="2400" b="1" spc="-30"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мектепке</a:t>
            </a:r>
            <a:r>
              <a:rPr lang="kk-KZ" sz="2400" b="1" spc="-2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дейінгі</a:t>
            </a:r>
            <a:r>
              <a:rPr lang="kk-KZ" sz="2400" b="1" spc="-33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тәрбие</a:t>
            </a:r>
            <a:r>
              <a:rPr lang="kk-KZ" sz="2400" b="1" spc="-1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мен</a:t>
            </a:r>
            <a:r>
              <a:rPr lang="kk-KZ" sz="2400" b="1" spc="-1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оқытудың</a:t>
            </a:r>
            <a:r>
              <a:rPr lang="kk-KZ" sz="2400" b="1" spc="-10"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мазмұнына</a:t>
            </a:r>
            <a:r>
              <a:rPr lang="kk-KZ" sz="2400" b="1" spc="-1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қойылатын</a:t>
            </a:r>
            <a:r>
              <a:rPr lang="kk-KZ" sz="2400" b="1" spc="-10"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талаптар</a:t>
            </a:r>
            <a:endParaRPr lang="ru-RU" sz="2400" b="1" dirty="0">
              <a:solidFill>
                <a:srgbClr val="0070C0"/>
              </a:solidFill>
            </a:endParaRPr>
          </a:p>
        </p:txBody>
      </p:sp>
      <p:sp>
        <p:nvSpPr>
          <p:cNvPr id="3" name="Объект 2">
            <a:extLst>
              <a:ext uri="{FF2B5EF4-FFF2-40B4-BE49-F238E27FC236}">
                <a16:creationId xmlns:a16="http://schemas.microsoft.com/office/drawing/2014/main" id="{9B8F8F96-4497-95B5-0C70-ADBC0110A193}"/>
              </a:ext>
            </a:extLst>
          </p:cNvPr>
          <p:cNvSpPr>
            <a:spLocks noGrp="1"/>
          </p:cNvSpPr>
          <p:nvPr>
            <p:ph idx="1"/>
          </p:nvPr>
        </p:nvSpPr>
        <p:spPr>
          <a:xfrm>
            <a:off x="628650" y="1556792"/>
            <a:ext cx="8047806" cy="4764187"/>
          </a:xfrm>
        </p:spPr>
        <p:txBody>
          <a:bodyPr>
            <a:normAutofit/>
          </a:bodyPr>
          <a:lstStyle/>
          <a:p>
            <a:pPr marL="342900" marR="290195" lvl="0" indent="-342900">
              <a:lnSpc>
                <a:spcPct val="116000"/>
              </a:lnSpc>
              <a:spcBef>
                <a:spcPts val="570"/>
              </a:spcBef>
              <a:spcAft>
                <a:spcPts val="0"/>
              </a:spcAft>
              <a:buSzPts val="1400"/>
              <a:buFont typeface="Times New Roman" panose="02020603050405020304" pitchFamily="18" charset="0"/>
              <a:buAutoNum type="arabicPeriod"/>
              <a:tabLst>
                <a:tab pos="702310" algn="l"/>
              </a:tabLst>
            </a:pPr>
            <a:r>
              <a:rPr lang="kk-KZ" sz="1800" dirty="0">
                <a:effectLst/>
                <a:latin typeface="Times New Roman" panose="02020603050405020304" pitchFamily="18" charset="0"/>
                <a:ea typeface="Times New Roman" panose="02020603050405020304" pitchFamily="18" charset="0"/>
              </a:rPr>
              <a:t>Мектепке</a:t>
            </a:r>
            <a:r>
              <a:rPr lang="kk-KZ" sz="1800" spc="-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дейінгі</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ұйымдар</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тәрбиелеу-білім </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беру</a:t>
            </a:r>
            <a:r>
              <a:rPr lang="kk-KZ" sz="1800" spc="-1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қызметін келесі нормативтік құжаттарға сәйкес</a:t>
            </a:r>
            <a:r>
              <a:rPr lang="kk-KZ" sz="1800" spc="-1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жүзеге</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асырады:</a:t>
            </a:r>
            <a:endParaRPr lang="ru-RU" sz="1800" dirty="0">
              <a:effectLst/>
              <a:latin typeface="Times New Roman" panose="02020603050405020304" pitchFamily="18" charset="0"/>
              <a:ea typeface="Times New Roman" panose="02020603050405020304" pitchFamily="18" charset="0"/>
            </a:endParaRPr>
          </a:p>
          <a:p>
            <a:pPr marL="342900" lvl="0" indent="-342900">
              <a:spcBef>
                <a:spcPts val="570"/>
              </a:spcBef>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осы</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стандартқа;</a:t>
            </a:r>
            <a:endParaRPr lang="ru-RU" sz="1800" dirty="0">
              <a:effectLst/>
              <a:latin typeface="Times New Roman" panose="02020603050405020304" pitchFamily="18" charset="0"/>
              <a:ea typeface="Times New Roman" panose="02020603050405020304" pitchFamily="18" charset="0"/>
            </a:endParaRPr>
          </a:p>
          <a:p>
            <a:pPr marL="342900" marR="161925" lvl="0" indent="-342900">
              <a:lnSpc>
                <a:spcPct val="116000"/>
              </a:lnSpc>
              <a:spcBef>
                <a:spcPts val="840"/>
              </a:spcBef>
              <a:spcAft>
                <a:spcPts val="0"/>
              </a:spcAft>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Қазақстан Республикасы Білім және ғылым министрінің 2018 жылғы 30</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қазандағы № 595 бұйрығымен бекітілген </a:t>
            </a:r>
            <a:r>
              <a:rPr lang="kk-KZ" sz="1800" b="1" dirty="0">
                <a:effectLst/>
                <a:latin typeface="Times New Roman" panose="02020603050405020304" pitchFamily="18" charset="0"/>
                <a:ea typeface="Times New Roman" panose="02020603050405020304" pitchFamily="18" charset="0"/>
              </a:rPr>
              <a:t>Тиісті үлгідегі білім беру</a:t>
            </a:r>
            <a:r>
              <a:rPr lang="kk-KZ" sz="1800" b="1" spc="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ұйымдары</a:t>
            </a:r>
            <a:r>
              <a:rPr lang="kk-KZ" sz="1800" b="1" spc="-3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қызметінің</a:t>
            </a:r>
            <a:r>
              <a:rPr lang="kk-KZ" sz="1800" b="1" spc="-2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үлгілік</a:t>
            </a:r>
            <a:r>
              <a:rPr lang="kk-KZ" sz="1800" b="1" spc="-3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қағидаларына</a:t>
            </a:r>
            <a:r>
              <a:rPr lang="kk-KZ" sz="1800" dirty="0">
                <a:effectLst/>
                <a:latin typeface="Times New Roman" panose="02020603050405020304" pitchFamily="18" charset="0"/>
                <a:ea typeface="Times New Roman" panose="02020603050405020304" pitchFamily="18" charset="0"/>
              </a:rPr>
              <a:t>.</a:t>
            </a:r>
            <a:endParaRPr lang="kk-KZ" sz="1800" spc="-30" dirty="0">
              <a:effectLst/>
              <a:latin typeface="Times New Roman" panose="02020603050405020304" pitchFamily="18" charset="0"/>
              <a:ea typeface="Times New Roman" panose="02020603050405020304" pitchFamily="18" charset="0"/>
            </a:endParaRPr>
          </a:p>
          <a:p>
            <a:pPr marL="342900" marR="161925" lvl="0" indent="-342900">
              <a:lnSpc>
                <a:spcPct val="116000"/>
              </a:lnSpc>
              <a:spcBef>
                <a:spcPts val="840"/>
              </a:spcBef>
              <a:spcAft>
                <a:spcPts val="0"/>
              </a:spcAft>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Қазақстан</a:t>
            </a:r>
            <a:r>
              <a:rPr lang="kk-KZ" sz="1800" spc="-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Республикасы</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Білім</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және</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ғылым</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министрінің</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2012</a:t>
            </a:r>
            <a:r>
              <a:rPr lang="kk-KZ" sz="1800" spc="-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жылғы</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20</a:t>
            </a:r>
            <a:r>
              <a:rPr lang="kk-KZ" sz="1800" spc="-33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желтоқсандағы № 557 бұйрығымен бекітілген </a:t>
            </a:r>
            <a:r>
              <a:rPr lang="kk-KZ" sz="1800" b="1" dirty="0">
                <a:effectLst/>
                <a:latin typeface="Times New Roman" panose="02020603050405020304" pitchFamily="18" charset="0"/>
                <a:ea typeface="Times New Roman" panose="02020603050405020304" pitchFamily="18" charset="0"/>
              </a:rPr>
              <a:t>Мектепке дейінгі тәрбие мен</a:t>
            </a:r>
            <a:r>
              <a:rPr lang="kk-KZ" sz="1800" b="1" spc="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оқытудың үлгілік оқу жоспарларына </a:t>
            </a:r>
          </a:p>
          <a:p>
            <a:pPr marL="342900" marR="161925" lvl="0" indent="-342900">
              <a:lnSpc>
                <a:spcPct val="116000"/>
              </a:lnSpc>
              <a:spcBef>
                <a:spcPts val="840"/>
              </a:spcBef>
              <a:spcAft>
                <a:spcPts val="0"/>
              </a:spcAft>
              <a:buSzPts val="1400"/>
              <a:buFont typeface="Times New Roman" panose="02020603050405020304" pitchFamily="18" charset="0"/>
              <a:buAutoNum type="arabicParenR"/>
              <a:tabLst>
                <a:tab pos="717550" algn="l"/>
              </a:tabLst>
            </a:pPr>
            <a:r>
              <a:rPr lang="kk-KZ" sz="1800" dirty="0">
                <a:effectLst/>
                <a:latin typeface="Times New Roman" panose="02020603050405020304" pitchFamily="18" charset="0"/>
                <a:ea typeface="Times New Roman" panose="02020603050405020304" pitchFamily="18" charset="0"/>
              </a:rPr>
              <a:t>Қазақстан Республикасы Білім және ғылым министрінің міндетін</a:t>
            </a:r>
            <a:r>
              <a:rPr lang="kk-KZ" sz="1800" spc="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атқарушының</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2016</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жылғы</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12</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тамыздағы</a:t>
            </a:r>
            <a:r>
              <a:rPr lang="kk-KZ" sz="1800" spc="-3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499</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бұйрығымен</a:t>
            </a:r>
            <a:r>
              <a:rPr lang="kk-KZ" sz="1800" spc="-25"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бекітілген</a:t>
            </a:r>
            <a:r>
              <a:rPr lang="kk-KZ" sz="1800" spc="-3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Мектепке</a:t>
            </a:r>
            <a:r>
              <a:rPr lang="kk-KZ" sz="1800" b="1" spc="-33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дейінгі</a:t>
            </a:r>
            <a:r>
              <a:rPr lang="kk-KZ" sz="1800" b="1" spc="-2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тәрбие</a:t>
            </a:r>
            <a:r>
              <a:rPr lang="kk-KZ" sz="1800" b="1" spc="-2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мен</a:t>
            </a:r>
            <a:r>
              <a:rPr lang="kk-KZ" sz="1800" b="1" spc="-2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оқытудың</a:t>
            </a:r>
            <a:r>
              <a:rPr lang="kk-KZ" sz="1800" b="1" spc="-2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үлгілік</a:t>
            </a:r>
            <a:r>
              <a:rPr lang="kk-KZ" sz="1800" b="1" spc="-20"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оқу</a:t>
            </a:r>
            <a:r>
              <a:rPr lang="kk-KZ" sz="1800" b="1" spc="-2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бағдарламасына</a:t>
            </a:r>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5653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509A59-7DFE-2FF0-5418-27F6734D3339}"/>
              </a:ext>
            </a:extLst>
          </p:cNvPr>
          <p:cNvSpPr txBox="1"/>
          <p:nvPr/>
        </p:nvSpPr>
        <p:spPr>
          <a:xfrm>
            <a:off x="683568" y="404664"/>
            <a:ext cx="7992888" cy="6019405"/>
          </a:xfrm>
          <a:prstGeom prst="rect">
            <a:avLst/>
          </a:prstGeom>
          <a:noFill/>
        </p:spPr>
        <p:txBody>
          <a:bodyPr wrap="square">
            <a:spAutoFit/>
          </a:bodyPr>
          <a:lstStyle/>
          <a:p>
            <a:pPr lvl="0">
              <a:spcBef>
                <a:spcPts val="570"/>
              </a:spcBef>
              <a:buSzPts val="1400"/>
              <a:tabLst>
                <a:tab pos="702310" algn="l"/>
              </a:tabLst>
            </a:pPr>
            <a:r>
              <a:rPr lang="kk-KZ" sz="2400" b="1" dirty="0">
                <a:solidFill>
                  <a:srgbClr val="0070C0"/>
                </a:solidFill>
                <a:effectLst/>
                <a:latin typeface="Times New Roman" panose="02020603050405020304" pitchFamily="18" charset="0"/>
                <a:ea typeface="Times New Roman" panose="02020603050405020304" pitchFamily="18" charset="0"/>
              </a:rPr>
              <a:t>Тәрбиелеу-білім</a:t>
            </a:r>
            <a:r>
              <a:rPr lang="kk-KZ" sz="2400" b="1" spc="-50"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беру</a:t>
            </a:r>
            <a:r>
              <a:rPr lang="kk-KZ" sz="2400" b="1" spc="-45" dirty="0">
                <a:solidFill>
                  <a:srgbClr val="0070C0"/>
                </a:solidFill>
                <a:effectLst/>
                <a:latin typeface="Times New Roman" panose="02020603050405020304" pitchFamily="18" charset="0"/>
                <a:ea typeface="Times New Roman" panose="02020603050405020304" pitchFamily="18" charset="0"/>
              </a:rPr>
              <a:t> </a:t>
            </a:r>
            <a:r>
              <a:rPr lang="kk-KZ" sz="2400" b="1" dirty="0">
                <a:solidFill>
                  <a:srgbClr val="0070C0"/>
                </a:solidFill>
                <a:effectLst/>
                <a:latin typeface="Times New Roman" panose="02020603050405020304" pitchFamily="18" charset="0"/>
                <a:ea typeface="Times New Roman" panose="02020603050405020304" pitchFamily="18" charset="0"/>
              </a:rPr>
              <a:t>процесінде:</a:t>
            </a:r>
            <a:endParaRPr lang="ru-RU" sz="2400" b="1" dirty="0">
              <a:solidFill>
                <a:srgbClr val="0070C0"/>
              </a:solidFill>
              <a:effectLst/>
              <a:latin typeface="Times New Roman" panose="02020603050405020304" pitchFamily="18" charset="0"/>
              <a:ea typeface="Times New Roman" panose="02020603050405020304" pitchFamily="18" charset="0"/>
            </a:endParaRPr>
          </a:p>
          <a:p>
            <a:pPr marL="74295" marR="161290" indent="449580">
              <a:lnSpc>
                <a:spcPct val="116000"/>
              </a:lnSpc>
              <a:spcBef>
                <a:spcPts val="840"/>
              </a:spcBef>
              <a:spcAft>
                <a:spcPts val="0"/>
              </a:spcAft>
            </a:pPr>
            <a:r>
              <a:rPr lang="kk-KZ" dirty="0">
                <a:effectLst/>
                <a:latin typeface="Times New Roman" panose="02020603050405020304" pitchFamily="18" charset="0"/>
                <a:ea typeface="Times New Roman" panose="02020603050405020304" pitchFamily="18" charset="0"/>
              </a:rPr>
              <a:t>-  әр</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баланың</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қызығушылықтарын,</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ерекшеліктері</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мен</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қажеттіліктерін</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ескере</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отырып, жалпы адами және ұлттық құндылықтар негізінде оларды толыққанды</a:t>
            </a:r>
            <a:r>
              <a:rPr lang="kk-KZ" spc="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дамыту</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мен</a:t>
            </a:r>
            <a:r>
              <a:rPr lang="kk-KZ" spc="-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әлеуетін</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ашу</a:t>
            </a:r>
            <a:r>
              <a:rPr lang="kk-KZ" spc="-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жүзеге</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асырылады;</a:t>
            </a:r>
            <a:endParaRPr lang="ru-RU" dirty="0">
              <a:effectLst/>
              <a:latin typeface="Times New Roman" panose="02020603050405020304" pitchFamily="18" charset="0"/>
              <a:ea typeface="Times New Roman" panose="02020603050405020304" pitchFamily="18" charset="0"/>
            </a:endParaRPr>
          </a:p>
          <a:p>
            <a:pPr marL="74295" marR="121285" indent="449580">
              <a:lnSpc>
                <a:spcPct val="116000"/>
              </a:lnSpc>
              <a:spcBef>
                <a:spcPts val="570"/>
              </a:spcBef>
            </a:pPr>
            <a:r>
              <a:rPr lang="kk-KZ" dirty="0">
                <a:effectLst/>
                <a:latin typeface="Times New Roman" panose="02020603050405020304" pitchFamily="18" charset="0"/>
                <a:ea typeface="Times New Roman" panose="02020603050405020304" pitchFamily="18" charset="0"/>
              </a:rPr>
              <a:t>- балалардың</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құқықтарын,</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өмірін</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қорғау,</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денсаулығын</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нығайту</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қамтамасыз</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етіледі;</a:t>
            </a:r>
            <a:endParaRPr lang="ru-RU" dirty="0">
              <a:effectLst/>
              <a:latin typeface="Times New Roman" panose="02020603050405020304" pitchFamily="18" charset="0"/>
              <a:ea typeface="Times New Roman" panose="02020603050405020304" pitchFamily="18" charset="0"/>
            </a:endParaRPr>
          </a:p>
          <a:p>
            <a:pPr marL="74295" marR="278130" indent="449580">
              <a:lnSpc>
                <a:spcPct val="116000"/>
              </a:lnSpc>
              <a:spcBef>
                <a:spcPts val="440"/>
              </a:spcBef>
              <a:spcAft>
                <a:spcPts val="0"/>
              </a:spcAft>
            </a:pPr>
            <a:r>
              <a:rPr lang="kk-KZ" dirty="0">
                <a:effectLst/>
                <a:latin typeface="Times New Roman" panose="02020603050405020304" pitchFamily="18" charset="0"/>
                <a:ea typeface="Times New Roman" panose="02020603050405020304" pitchFamily="18" charset="0"/>
              </a:rPr>
              <a:t>- салауатты өмір салтының негіздері, қауіпсіз өмір сүру дағдылары, қимыл-</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қозғалыс, бейімделу, коммуникативтік, әлеуметтік-эмоционалды, когнитивтік</a:t>
            </a:r>
            <a:r>
              <a:rPr lang="kk-KZ" spc="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дағдылар, өзіне, отбасына, құрдастарына, қоршаған ортаға адамгершілік қарым-</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қатынасы,</a:t>
            </a:r>
            <a:r>
              <a:rPr lang="kk-KZ" spc="-4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тәрбиеленушілердің</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қарым-қатынас</a:t>
            </a:r>
            <a:r>
              <a:rPr lang="kk-KZ" spc="-4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мәдениеті,</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ұлттық</a:t>
            </a:r>
            <a:r>
              <a:rPr lang="kk-KZ" spc="-4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бірегейлік</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пен</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азаматтық</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негіздері,</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патриотизм</a:t>
            </a:r>
            <a:r>
              <a:rPr lang="kk-KZ" spc="-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қалыптасады;</a:t>
            </a:r>
            <a:endParaRPr lang="ru-RU" dirty="0">
              <a:effectLst/>
              <a:latin typeface="Times New Roman" panose="02020603050405020304" pitchFamily="18" charset="0"/>
              <a:ea typeface="Times New Roman" panose="02020603050405020304" pitchFamily="18" charset="0"/>
            </a:endParaRPr>
          </a:p>
          <a:p>
            <a:pPr marL="74295" marR="508635" indent="449580">
              <a:lnSpc>
                <a:spcPct val="116000"/>
              </a:lnSpc>
              <a:spcBef>
                <a:spcPts val="575"/>
              </a:spcBef>
              <a:spcAft>
                <a:spcPts val="0"/>
              </a:spcAft>
            </a:pPr>
            <a:r>
              <a:rPr lang="kk-KZ" dirty="0">
                <a:effectLst/>
                <a:latin typeface="Times New Roman" panose="02020603050405020304" pitchFamily="18" charset="0"/>
                <a:ea typeface="Times New Roman" panose="02020603050405020304" pitchFamily="18" charset="0"/>
              </a:rPr>
              <a:t>- тәрбиеленушілердің</a:t>
            </a:r>
            <a:r>
              <a:rPr lang="kk-KZ" spc="-4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физикалық,</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зияткерлік,</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танымдық-сөйлеу,</a:t>
            </a:r>
            <a:r>
              <a:rPr lang="kk-KZ" spc="-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көркем-</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эстетикалық,</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шығармашылық</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қабілеттері</a:t>
            </a:r>
            <a:r>
              <a:rPr lang="kk-KZ" spc="-1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дамиды;</a:t>
            </a:r>
            <a:endParaRPr lang="ru-RU" dirty="0">
              <a:effectLst/>
              <a:latin typeface="Times New Roman" panose="02020603050405020304" pitchFamily="18" charset="0"/>
              <a:ea typeface="Times New Roman" panose="02020603050405020304" pitchFamily="18" charset="0"/>
            </a:endParaRPr>
          </a:p>
          <a:p>
            <a:pPr marL="524510" indent="449580">
              <a:spcBef>
                <a:spcPts val="565"/>
              </a:spcBef>
              <a:spcAft>
                <a:spcPts val="0"/>
              </a:spcAft>
            </a:pPr>
            <a:r>
              <a:rPr lang="kk-KZ" dirty="0">
                <a:effectLst/>
                <a:latin typeface="Times New Roman" panose="02020603050405020304" pitchFamily="18" charset="0"/>
                <a:ea typeface="Times New Roman" panose="02020603050405020304" pitchFamily="18" charset="0"/>
              </a:rPr>
              <a:t>- Отанға,</a:t>
            </a:r>
            <a:r>
              <a:rPr lang="kk-KZ" spc="-2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ана</a:t>
            </a:r>
            <a:r>
              <a:rPr lang="kk-KZ" spc="-2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тіліне</a:t>
            </a:r>
            <a:r>
              <a:rPr lang="kk-KZ" spc="-2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сүйіспеншілік</a:t>
            </a:r>
            <a:r>
              <a:rPr lang="kk-KZ" spc="-2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тәрбиеленеді;</a:t>
            </a:r>
            <a:endParaRPr lang="ru-RU" dirty="0">
              <a:effectLst/>
              <a:latin typeface="Times New Roman" panose="02020603050405020304" pitchFamily="18" charset="0"/>
              <a:ea typeface="Times New Roman" panose="02020603050405020304" pitchFamily="18" charset="0"/>
            </a:endParaRPr>
          </a:p>
          <a:p>
            <a:pPr marL="74295" marR="121285" indent="449580">
              <a:lnSpc>
                <a:spcPct val="116000"/>
              </a:lnSpc>
              <a:spcBef>
                <a:spcPts val="840"/>
              </a:spcBef>
              <a:spcAft>
                <a:spcPts val="0"/>
              </a:spcAft>
            </a:pPr>
            <a:r>
              <a:rPr lang="kk-KZ" dirty="0">
                <a:effectLst/>
                <a:latin typeface="Times New Roman" panose="02020603050405020304" pitchFamily="18" charset="0"/>
                <a:ea typeface="Times New Roman" panose="02020603050405020304" pitchFamily="18" charset="0"/>
              </a:rPr>
              <a:t>- баланың</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мектепте</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оқуға</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физикалық,</a:t>
            </a:r>
            <a:r>
              <a:rPr lang="kk-KZ" spc="-4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психологиялық,</a:t>
            </a:r>
            <a:r>
              <a:rPr lang="kk-KZ" spc="-50"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эмоционалдық,</a:t>
            </a:r>
            <a:r>
              <a:rPr lang="kk-KZ" spc="-33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әлеуметтік</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дайындығы</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үшін</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тең</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бастапқы</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мүмкіндіктер</a:t>
            </a:r>
            <a:r>
              <a:rPr lang="kk-KZ" spc="-15"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беріледі.</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6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321AA0-E968-B588-86D4-815F9F8F127E}"/>
              </a:ext>
            </a:extLst>
          </p:cNvPr>
          <p:cNvSpPr>
            <a:spLocks noGrp="1"/>
          </p:cNvSpPr>
          <p:nvPr>
            <p:ph type="title"/>
          </p:nvPr>
        </p:nvSpPr>
        <p:spPr>
          <a:xfrm>
            <a:off x="632706" y="692696"/>
            <a:ext cx="7886700" cy="1325563"/>
          </a:xfrm>
        </p:spPr>
        <p:txBody>
          <a:bodyPr>
            <a:noAutofit/>
          </a:bodyPr>
          <a:lstStyle/>
          <a:p>
            <a:pPr algn="ctr"/>
            <a:r>
              <a:rPr lang="kk-KZ" sz="2800" b="1" dirty="0">
                <a:solidFill>
                  <a:srgbClr val="0070C0"/>
                </a:solidFill>
                <a:effectLst/>
                <a:latin typeface="Times New Roman" panose="02020603050405020304" pitchFamily="18" charset="0"/>
                <a:ea typeface="Times New Roman" panose="02020603050405020304" pitchFamily="18" charset="0"/>
              </a:rPr>
              <a:t>Тәрбиеленушілердің</a:t>
            </a:r>
            <a:r>
              <a:rPr lang="kk-KZ" sz="2800" b="1" spc="-6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құзыреттіліктерін,</a:t>
            </a:r>
            <a:r>
              <a:rPr lang="kk-KZ" sz="2800" b="1" spc="-6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физикалық</a:t>
            </a:r>
            <a:r>
              <a:rPr lang="kk-KZ" sz="2800" b="1" spc="-6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және</a:t>
            </a:r>
            <a:r>
              <a:rPr lang="kk-KZ" sz="2800" b="1" spc="-6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жеке</a:t>
            </a:r>
            <a:r>
              <a:rPr lang="kk-KZ" sz="2800" b="1" spc="-6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қасиеттерін</a:t>
            </a:r>
            <a:r>
              <a:rPr lang="kk-KZ" sz="2800" b="1" spc="-335"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дамыту олардың жас ерекшеліктеріне сәйкес біліктері мен дағдыларын</a:t>
            </a:r>
            <a:r>
              <a:rPr lang="kk-KZ" sz="2800" b="1" spc="5"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қалыптастыру</a:t>
            </a:r>
            <a:r>
              <a:rPr lang="kk-KZ" sz="2800" b="1" spc="-1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арқылы</a:t>
            </a:r>
            <a:r>
              <a:rPr lang="kk-KZ" sz="2800" b="1" spc="-5"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жүзеге</a:t>
            </a:r>
            <a:r>
              <a:rPr lang="kk-KZ" sz="2800" b="1" spc="-10" dirty="0">
                <a:solidFill>
                  <a:srgbClr val="0070C0"/>
                </a:solidFill>
                <a:effectLst/>
                <a:latin typeface="Times New Roman" panose="02020603050405020304" pitchFamily="18" charset="0"/>
                <a:ea typeface="Times New Roman" panose="02020603050405020304" pitchFamily="18" charset="0"/>
              </a:rPr>
              <a:t> </a:t>
            </a:r>
            <a:r>
              <a:rPr lang="kk-KZ" sz="2800" b="1" dirty="0">
                <a:solidFill>
                  <a:srgbClr val="0070C0"/>
                </a:solidFill>
                <a:effectLst/>
                <a:latin typeface="Times New Roman" panose="02020603050405020304" pitchFamily="18" charset="0"/>
                <a:ea typeface="Times New Roman" panose="02020603050405020304" pitchFamily="18" charset="0"/>
              </a:rPr>
              <a:t>асырылады</a:t>
            </a:r>
            <a:endParaRPr lang="ru-RU" sz="2800" b="1" dirty="0">
              <a:solidFill>
                <a:srgbClr val="0070C0"/>
              </a:solidFill>
            </a:endParaRPr>
          </a:p>
        </p:txBody>
      </p:sp>
      <p:sp>
        <p:nvSpPr>
          <p:cNvPr id="3" name="Объект 2">
            <a:extLst>
              <a:ext uri="{FF2B5EF4-FFF2-40B4-BE49-F238E27FC236}">
                <a16:creationId xmlns:a16="http://schemas.microsoft.com/office/drawing/2014/main" id="{EDBA2072-F5FC-41F0-7243-8470F7974B3D}"/>
              </a:ext>
            </a:extLst>
          </p:cNvPr>
          <p:cNvSpPr>
            <a:spLocks noGrp="1"/>
          </p:cNvSpPr>
          <p:nvPr>
            <p:ph idx="1"/>
          </p:nvPr>
        </p:nvSpPr>
        <p:spPr>
          <a:xfrm>
            <a:off x="632706" y="2636912"/>
            <a:ext cx="7886700" cy="2755503"/>
          </a:xfrm>
        </p:spPr>
        <p:txBody>
          <a:bodyPr>
            <a:normAutofit/>
          </a:bodyPr>
          <a:lstStyle/>
          <a:p>
            <a:r>
              <a:rPr lang="kk-KZ" sz="2400" dirty="0">
                <a:effectLst/>
                <a:latin typeface="Times New Roman" panose="02020603050405020304" pitchFamily="18" charset="0"/>
                <a:ea typeface="Times New Roman" panose="02020603050405020304" pitchFamily="18" charset="0"/>
              </a:rPr>
              <a:t>Физикалық</a:t>
            </a:r>
            <a:r>
              <a:rPr lang="kk-KZ" sz="2400" spc="-4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қасиеттерді</a:t>
            </a:r>
            <a:r>
              <a:rPr lang="kk-KZ" sz="2400" spc="-4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дамыту</a:t>
            </a:r>
          </a:p>
          <a:p>
            <a:r>
              <a:rPr lang="kk-KZ" sz="2400" dirty="0">
                <a:effectLst/>
                <a:latin typeface="Times New Roman" panose="02020603050405020304" pitchFamily="18" charset="0"/>
                <a:ea typeface="Times New Roman" panose="02020603050405020304" pitchFamily="18" charset="0"/>
              </a:rPr>
              <a:t>Коммуникативтік</a:t>
            </a:r>
            <a:r>
              <a:rPr lang="kk-KZ" sz="2400" spc="-5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дағдыларды</a:t>
            </a:r>
            <a:r>
              <a:rPr lang="kk-KZ" sz="2400" spc="-5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дамыту.</a:t>
            </a:r>
            <a:endParaRPr lang="ru-RU" sz="2400" dirty="0">
              <a:effectLst/>
              <a:latin typeface="Times New Roman" panose="02020603050405020304" pitchFamily="18" charset="0"/>
              <a:ea typeface="Times New Roman" panose="02020603050405020304" pitchFamily="18" charset="0"/>
            </a:endParaRPr>
          </a:p>
          <a:p>
            <a:r>
              <a:rPr lang="kk-KZ" sz="2400" dirty="0">
                <a:effectLst/>
                <a:latin typeface="Times New Roman" panose="02020603050405020304" pitchFamily="18" charset="0"/>
                <a:ea typeface="Times New Roman" panose="02020603050405020304" pitchFamily="18" charset="0"/>
              </a:rPr>
              <a:t>Танымдық</a:t>
            </a:r>
            <a:r>
              <a:rPr lang="kk-KZ" sz="2400" spc="-4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және</a:t>
            </a:r>
            <a:r>
              <a:rPr lang="kk-KZ" sz="2400" spc="-4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зияткерлік</a:t>
            </a:r>
            <a:r>
              <a:rPr lang="kk-KZ" sz="2400" spc="-3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дағдыларды</a:t>
            </a:r>
            <a:r>
              <a:rPr lang="kk-KZ" sz="2400" spc="-4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дамыту.</a:t>
            </a:r>
            <a:endParaRPr lang="ru-RU" sz="2400" dirty="0">
              <a:effectLst/>
              <a:latin typeface="Times New Roman" panose="02020603050405020304" pitchFamily="18" charset="0"/>
              <a:ea typeface="Times New Roman" panose="02020603050405020304" pitchFamily="18" charset="0"/>
            </a:endParaRPr>
          </a:p>
          <a:p>
            <a:r>
              <a:rPr lang="kk-KZ" sz="2400" dirty="0">
                <a:effectLst/>
                <a:latin typeface="Times New Roman" panose="02020603050405020304" pitchFamily="18" charset="0"/>
                <a:ea typeface="Times New Roman" panose="02020603050405020304" pitchFamily="18" charset="0"/>
              </a:rPr>
              <a:t>Балалардың</a:t>
            </a:r>
            <a:r>
              <a:rPr lang="kk-KZ" sz="2400" spc="-5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шығармашылық</a:t>
            </a:r>
            <a:r>
              <a:rPr lang="kk-KZ" sz="2400" spc="-4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дағдыларын,</a:t>
            </a:r>
            <a:r>
              <a:rPr lang="kk-KZ" sz="2400" spc="-5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зерттеу</a:t>
            </a:r>
            <a:r>
              <a:rPr lang="kk-KZ" sz="2400" spc="-4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іс-әрекетін</a:t>
            </a:r>
            <a:r>
              <a:rPr lang="kk-KZ" sz="2400" spc="-45"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дамыту.</a:t>
            </a:r>
            <a:endParaRPr lang="ru-RU" sz="2400" dirty="0">
              <a:effectLst/>
              <a:latin typeface="Times New Roman" panose="02020603050405020304" pitchFamily="18" charset="0"/>
              <a:ea typeface="Times New Roman" panose="02020603050405020304" pitchFamily="18" charset="0"/>
            </a:endParaRPr>
          </a:p>
          <a:p>
            <a:r>
              <a:rPr lang="kk-KZ" sz="2400" dirty="0">
                <a:effectLst/>
                <a:latin typeface="Times New Roman" panose="02020603050405020304" pitchFamily="18" charset="0"/>
                <a:ea typeface="Times New Roman" panose="02020603050405020304" pitchFamily="18" charset="0"/>
              </a:rPr>
              <a:t>Әлеуметтік-эмоционалды</a:t>
            </a:r>
            <a:r>
              <a:rPr lang="kk-KZ" sz="2400" spc="-7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дағдыларды</a:t>
            </a:r>
            <a:r>
              <a:rPr lang="kk-KZ" sz="2400" spc="-70" dirty="0">
                <a:effectLst/>
                <a:latin typeface="Times New Roman" panose="02020603050405020304" pitchFamily="18" charset="0"/>
                <a:ea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rPr>
              <a:t>қалыптастыру</a:t>
            </a:r>
            <a:endParaRPr lang="ru-RU" sz="2400" dirty="0"/>
          </a:p>
        </p:txBody>
      </p:sp>
    </p:spTree>
    <p:extLst>
      <p:ext uri="{BB962C8B-B14F-4D97-AF65-F5344CB8AC3E}">
        <p14:creationId xmlns:p14="http://schemas.microsoft.com/office/powerpoint/2010/main" val="11040214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5326</TotalTime>
  <Words>2782</Words>
  <Application>Microsoft Office PowerPoint</Application>
  <PresentationFormat>Экран (4:3)</PresentationFormat>
  <Paragraphs>319</Paragraphs>
  <Slides>26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Calibri Light</vt:lpstr>
      <vt:lpstr>Times New Roman</vt:lpstr>
      <vt:lpstr>Wingdings</vt:lpstr>
      <vt:lpstr>Wingdings 3</vt:lpstr>
      <vt:lpstr>Тема Office</vt:lpstr>
      <vt:lpstr>  МЕМЛЕКЕТТІК КОММУНАЛДЫҚ ҚАЗЫНАЛЫҚ КӘСІПОРНЫ №39 «ДОСТЫҚ» БӨБЕКЖАЙ-БАЛАБАҚШАСЫ</vt:lpstr>
      <vt:lpstr>Презентация PowerPoint</vt:lpstr>
      <vt:lpstr> Педагогикалық кеңестің күн тәртібі Тақырыбы: «Білімді ұлт: терең білім, еңбекқорлық және отаншылдық қасиет» Тема: «Образованная нация: стремление к знаниям, трудолюбие и патриотизм»  </vt:lpstr>
      <vt:lpstr>МЕКТЕПКЕ ДЕЙІНГІ ТӘРБИЕ МЕН ОҚЫТУ</vt:lpstr>
      <vt:lpstr> Қазақстан Республикасының Оқу-ағарту министрлігі 2022 жылғы 3 тамыздағы № 348 бұйрығы. </vt:lpstr>
      <vt:lpstr>Презентация PowerPoint</vt:lpstr>
      <vt:lpstr>Тәрбие мен оқыту нәтижелеріне бағдарланған мектепке дейінгі тәрбие мен оқытудың мазмұнына қойылатын талаптар</vt:lpstr>
      <vt:lpstr>Презентация PowerPoint</vt:lpstr>
      <vt:lpstr>Тәрбиеленушілердің құзыреттіліктерін, физикалық және жеке қасиеттерін дамыту олардың жас ерекшеліктеріне сәйкес біліктері мен дағдыларын қалыптастыру арқылы жүзеге асырылады</vt:lpstr>
      <vt:lpstr>Физикалық даму, балалардың коммуникативтік, танымдық, зияткерлік, шығармашылық дағдыларын, зерттеушілік қабілеттерін дамыту, әлеуметтік- эмоционалдық дағдыларын қалыптастыру ұйымдастырылған іс-әрекеттерді  кіріктіру арқылы  жүзеге асырылады. </vt:lpstr>
      <vt:lpstr>Жас кезеңдері мынадай</vt:lpstr>
      <vt:lpstr>Презентация PowerPoint</vt:lpstr>
      <vt:lpstr>Қазақстан Республикасының мектепке дейінгі ұйымдарында және мектепалды даярлық сыныптарында 2022-2023 оқу жылында тәрбиелеу-білім беру процесін ұйымдастыру туралы әдістемелік нұсқау хат Қазақстан Республикасының «Білім туралы», «Педагог мәртебесі туралы» Заңдары және Мектепке дейінгі тәрбие мен оқытуды дамыту моделі негізінде әзірленген.</vt:lpstr>
      <vt:lpstr>Презентация PowerPoint</vt:lpstr>
      <vt:lpstr>Мектеп жасына дейінгі балаларға арналған мектепке дейінгі тәрбие мен оқытудың  үлгілік оқу жоспары </vt:lpstr>
      <vt:lpstr>Физикалық дамыту  физикалық дені сау баланы тәрбиелеуді, өз денсаулығына саналы түрде қарауды, салауатты өмір салты негіздерін, қауіпсіз өмір сүру дағдыларын қалыптастыруды қарастырады</vt:lpstr>
      <vt:lpstr>Коммуникативтік дағдыларды дамыту   Ортаңғы топтан бастап мемлекеттік тілді меңгерту мақсатында күні бойы режимдік сәттерде Үлгілік оқу бағдарламасында айқындалған сөздік минимумды үйрету, түрлі балалар әрекетінде тәрбиеленушілердің ауызекі байланыстырып сөйлеуін дамыту, сондай-ақ қазақ халқының мәдениетімен, салттары мен дәстүрлерімен таныстыру, белсенді сөздікті байыту, сөздік нормаларды, мәдениетті қарым-қатынасты игерту ұсынылады.</vt:lpstr>
      <vt:lpstr>Танымдық және зияткерлік дағдыларды дамыту </vt:lpstr>
      <vt:lpstr>Қоршаған ортамен танысу  күн сайын объектілер мен заттарды бақылау (тірі және өлі табиғат) зерттеу, материалдармен эксперимент жасау, педагогтің сәйкес ақпаратты оқып беруі, кітаптарды және иллюстрацияларды қарау, әңгімелесу, қарым-қатынас, ойын әрекеті арқылы іске асырылады. Мұнда балалардың заттарды қолмен ұстап, зерттеуі, олардың қасиеттеріне талдау жасауы, заттарды қолдануы, туындаған сұрақтарға жауап беруі, өз бетінше сұрақтардың жауабын іздеуі мен табуы, алынған дағдыларды ойында қолдана алуы маңызды.</vt:lpstr>
      <vt:lpstr> «Музыка» ұйымдастырылған іс-әрекеті ерте, кіші, ортаңғы топтарда аптасына - бір рет, ересек және мектепалды даярлық топтарында  аптасына  - екі рет музыка жетекшісімен мектепке дейінгі ұйымның кестесіне сәйкес жүргізіледі. Балалардың жас ерекшеліктерін ескере отырып, күні бойы музыканы тыңдау, ән айту, әндерді жаттату, импровизация, ырғақты-музыкалық қимылдар, балалар музыка аспаптарында ойнау және басқа да музыкалық әрекеттерге уақыт бөлінеді.   </vt:lpstr>
      <vt:lpstr>Баланың даму динамикасы  туралы ақпарат алу үшін диагностика негізінде Үлгілік бағдарламаның мазмұнын меңгеру бойынша мониторинг жүргізіледі  - бастапқы қыркүйекте  - аралық-қаңтарда  - қорытынды-мамыр айында  Мониторингтің мақсаты: - баланың жетістіктерін қадағалау; - балаларды тәрбиелеу мен дамытуда жеке тәсілдерді қамтамасыз ету; - түзету іс-шараларын жедел жоспарлау негізінде білім беру процесін жетілдіру; баланың Үлгілік бағдарлама мазмұнын меңгеру деңгейін анықтау.</vt:lpstr>
      <vt:lpstr>Сондай-ақ мектепке дейiнгi ұйымдар  мынадай негізгі мiндеттерді атқарады:  - балалардың өмірін және денсаулығын қорғау; - тәрбиеленушілердің дене, зияткерлік және жеке тұлғалық дамуын қамтамасыз ететін оңтайлы жағдайлар жасау; - сапалы мектепалды даярлауды қамтамасыз ету; азаматтылықты, қазақстандық патриотизмді, адам құқығы мен бостандықтарын құрметтеуді, қоршаған табиғатқа, Отанға, отбасына деген сүйіспеншілікті тәрбиелеу; - баланың толыққанды дамуын қамтамасыз ету үшін отбасымен өзара қимыл жасау; - ата-аналарға балаларды тәрбиелеу, оқыту, дамыту және денсаулығын қорғау бойынша консультативтік және әдістемелік көмек көрсету болып табылады.   </vt:lpstr>
      <vt:lpstr>Мектепке дейінгі ұйымның түлегі</vt:lpstr>
      <vt:lpstr>ЗАТТЫҚ-КЕҢІСТІКТІК ДАМЫТУШЫ ОРТАНЫ ҰЙЫМДАСТЫРУҒА ҚОЙЫЛАТЫН ТАЛАПТАР</vt:lpstr>
      <vt:lpstr>Тиімді ұсыныс </vt:lpstr>
      <vt:lpstr> МЕКТЕПКЕ ДЕЙІНГІ ҰЙЫМ  ПЕДАГОГІНЕ ҚОЙЫЛАТЫН ТАЛАПТАР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Интеграция предмета «Самопознание» в организованную образовательную деятельность детского сада</dc:title>
  <dc:creator>user</dc:creator>
  <cp:lastModifiedBy>User</cp:lastModifiedBy>
  <cp:revision>382</cp:revision>
  <cp:lastPrinted>2022-08-17T08:51:26Z</cp:lastPrinted>
  <dcterms:created xsi:type="dcterms:W3CDTF">2011-03-31T08:05:41Z</dcterms:created>
  <dcterms:modified xsi:type="dcterms:W3CDTF">2022-08-26T12:21:40Z</dcterms:modified>
</cp:coreProperties>
</file>