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0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0" clrIdx="0">
    <p:extLst>
      <p:ext uri="{19B8F6BF-5375-455C-9EA6-DF929625EA0E}">
        <p15:presenceInfo xmlns=""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0" y="3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1030-EE4A-4C81-9BFB-76C71E6299BE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3BEF-02A8-4124-ABCE-F4D6222EDF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832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1030-EE4A-4C81-9BFB-76C71E6299BE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3BEF-02A8-4124-ABCE-F4D6222EDF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311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1030-EE4A-4C81-9BFB-76C71E6299BE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3BEF-02A8-4124-ABCE-F4D6222EDF0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469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1030-EE4A-4C81-9BFB-76C71E6299BE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3BEF-02A8-4124-ABCE-F4D6222EDF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3407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1030-EE4A-4C81-9BFB-76C71E6299BE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3BEF-02A8-4124-ABCE-F4D6222EDF0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14777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1030-EE4A-4C81-9BFB-76C71E6299BE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3BEF-02A8-4124-ABCE-F4D6222EDF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88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1030-EE4A-4C81-9BFB-76C71E6299BE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3BEF-02A8-4124-ABCE-F4D6222EDF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471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1030-EE4A-4C81-9BFB-76C71E6299BE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3BEF-02A8-4124-ABCE-F4D6222EDF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357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1030-EE4A-4C81-9BFB-76C71E6299BE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3BEF-02A8-4124-ABCE-F4D6222EDF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429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1030-EE4A-4C81-9BFB-76C71E6299BE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3BEF-02A8-4124-ABCE-F4D6222EDF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03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1030-EE4A-4C81-9BFB-76C71E6299BE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3BEF-02A8-4124-ABCE-F4D6222EDF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335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1030-EE4A-4C81-9BFB-76C71E6299BE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3BEF-02A8-4124-ABCE-F4D6222EDF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65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1030-EE4A-4C81-9BFB-76C71E6299BE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3BEF-02A8-4124-ABCE-F4D6222EDF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845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1030-EE4A-4C81-9BFB-76C71E6299BE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3BEF-02A8-4124-ABCE-F4D6222EDF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272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1030-EE4A-4C81-9BFB-76C71E6299BE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3BEF-02A8-4124-ABCE-F4D6222EDF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535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3BEF-02A8-4124-ABCE-F4D6222EDF09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1030-EE4A-4C81-9BFB-76C71E6299BE}" type="datetimeFigureOut">
              <a:rPr lang="ru-RU" smtClean="0"/>
              <a:t>24.02.2022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840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31030-EE4A-4C81-9BFB-76C71E6299BE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A3E3BEF-02A8-4124-ABCE-F4D6222EDF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544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  <p:sldLayoutId id="2147483862" r:id="rId12"/>
    <p:sldLayoutId id="2147483863" r:id="rId13"/>
    <p:sldLayoutId id="2147483864" r:id="rId14"/>
    <p:sldLayoutId id="2147483865" r:id="rId15"/>
    <p:sldLayoutId id="214748386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dostyk_2011@mail.ru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.qov.kz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edu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1FB4B4F7-B63A-4D0D-97AB-B775AFF1C1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924" y="421017"/>
            <a:ext cx="1700877" cy="159308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3402956" y="555585"/>
            <a:ext cx="74936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latin typeface="Arial" pitchFamily="34" charset="0"/>
                <a:cs typeface="Arial" pitchFamily="34" charset="0"/>
              </a:rPr>
              <a:t>МКҚК №39 «Достық» бөбекжай балабақшасындағы </a:t>
            </a:r>
          </a:p>
          <a:p>
            <a:pPr algn="ctr"/>
            <a:r>
              <a:rPr lang="kk-KZ" sz="2400" b="1" dirty="0" smtClean="0">
                <a:latin typeface="Arial" pitchFamily="34" charset="0"/>
                <a:cs typeface="Arial" pitchFamily="34" charset="0"/>
              </a:rPr>
              <a:t>«Мектепке дейінгі ұйымдарға құжаттарды қабылдау» мемлекеттік қызметтерді көрсету тәртібі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6">
            <a:extLst>
              <a:ext uri="{FF2B5EF4-FFF2-40B4-BE49-F238E27FC236}">
                <a16:creationId xmlns:a16="http://schemas.microsoft.com/office/drawing/2014/main" xmlns="" id="{214EFD89-D2D0-43A1-9475-6D747E85B5E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231" b="27025"/>
          <a:stretch>
            <a:fillRect/>
          </a:stretch>
        </p:blipFill>
        <p:spPr bwMode="auto">
          <a:xfrm>
            <a:off x="1139629" y="2724082"/>
            <a:ext cx="4246672" cy="2808617"/>
          </a:xfrm>
          <a:prstGeom prst="rect">
            <a:avLst/>
          </a:prstGeom>
        </p:spPr>
      </p:pic>
      <p:pic>
        <p:nvPicPr>
          <p:cNvPr id="7" name="Picture 10">
            <a:extLst>
              <a:ext uri="{FF2B5EF4-FFF2-40B4-BE49-F238E27FC236}">
                <a16:creationId xmlns:a16="http://schemas.microsoft.com/office/drawing/2014/main" xmlns="" id="{6AB6A5EB-73B9-4FC4-BEA2-DAA260F288C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6065465" y="2683794"/>
            <a:ext cx="736503" cy="65431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F4DFC58-A678-4BD4-AF56-743A7880474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6197475" y="3546454"/>
            <a:ext cx="472482" cy="468305"/>
          </a:xfrm>
          <a:prstGeom prst="rect">
            <a:avLst/>
          </a:prstGeom>
        </p:spPr>
      </p:pic>
      <p:pic>
        <p:nvPicPr>
          <p:cNvPr id="9" name="Picture 9">
            <a:extLst>
              <a:ext uri="{FF2B5EF4-FFF2-40B4-BE49-F238E27FC236}">
                <a16:creationId xmlns:a16="http://schemas.microsoft.com/office/drawing/2014/main" xmlns="" id="{8B42E209-AF98-4926-ABA9-C257E7BFD443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6237096" y="4170420"/>
            <a:ext cx="472482" cy="607363"/>
          </a:xfrm>
          <a:prstGeom prst="rect">
            <a:avLst/>
          </a:prstGeom>
        </p:spPr>
      </p:pic>
      <p:pic>
        <p:nvPicPr>
          <p:cNvPr id="10" name="Picture 8">
            <a:extLst>
              <a:ext uri="{FF2B5EF4-FFF2-40B4-BE49-F238E27FC236}">
                <a16:creationId xmlns:a16="http://schemas.microsoft.com/office/drawing/2014/main" xmlns="" id="{95C70CBD-EB69-43F6-9AB5-BDE182650B61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6197475" y="4903664"/>
            <a:ext cx="567875" cy="52917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C99742E-E53B-415A-940C-2E228FE22AD4}"/>
              </a:ext>
            </a:extLst>
          </p:cNvPr>
          <p:cNvSpPr txBox="1"/>
          <p:nvPr/>
        </p:nvSpPr>
        <p:spPr>
          <a:xfrm>
            <a:off x="6955928" y="2830134"/>
            <a:ext cx="3600183" cy="361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47"/>
              </a:lnSpc>
            </a:pPr>
            <a:r>
              <a:rPr lang="en-US" sz="1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/>
              </a:rPr>
              <a:t>http://</a:t>
            </a:r>
            <a:r>
              <a:rPr lang="en-US" sz="1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/>
              </a:rPr>
              <a:t>dostyk39.testim.kz/kz</a:t>
            </a:r>
            <a:r>
              <a:rPr lang="kk-KZ" sz="1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/>
              </a:rPr>
              <a:t>/</a:t>
            </a:r>
            <a:endParaRPr lang="en-US" sz="1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 Ligh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87172C5-EBDD-41E3-9638-2B2956311D6C}"/>
              </a:ext>
            </a:extLst>
          </p:cNvPr>
          <p:cNvSpPr txBox="1"/>
          <p:nvPr/>
        </p:nvSpPr>
        <p:spPr>
          <a:xfrm>
            <a:off x="8925785" y="4474102"/>
            <a:ext cx="1462751" cy="3635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40"/>
              </a:lnSpc>
            </a:pPr>
            <a:endParaRPr lang="en-US" sz="1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 Ligh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87172C5-EBDD-41E3-9638-2B2956311D6C}"/>
              </a:ext>
            </a:extLst>
          </p:cNvPr>
          <p:cNvSpPr txBox="1"/>
          <p:nvPr/>
        </p:nvSpPr>
        <p:spPr>
          <a:xfrm>
            <a:off x="7062693" y="3546454"/>
            <a:ext cx="1462751" cy="3635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/>
              </a:rPr>
              <a:t>@dostyk39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5A9A692-8C51-4C34-806C-D6487A557C1A}"/>
              </a:ext>
            </a:extLst>
          </p:cNvPr>
          <p:cNvSpPr txBox="1"/>
          <p:nvPr/>
        </p:nvSpPr>
        <p:spPr>
          <a:xfrm>
            <a:off x="6986444" y="4009551"/>
            <a:ext cx="41158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https://youtube.com/channel/UCJ-P4yFrwUoadeiqeCyoEVA</a:t>
            </a:r>
            <a:endParaRPr lang="ru-R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31EABD35-FDAB-48EC-9A18-943CFAF10D03}"/>
              </a:ext>
            </a:extLst>
          </p:cNvPr>
          <p:cNvSpPr txBox="1"/>
          <p:nvPr/>
        </p:nvSpPr>
        <p:spPr>
          <a:xfrm>
            <a:off x="6896890" y="4903664"/>
            <a:ext cx="3748250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47"/>
              </a:lnSpc>
            </a:pPr>
            <a:r>
              <a:rPr lang="en-US" sz="1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/>
              </a:rPr>
              <a:t>https://www.facebook.com/profile.php?id=100024063330730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77924" y="5726798"/>
            <a:ext cx="74557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kern="0" dirty="0" smtClean="0">
                <a:latin typeface="Arial" pitchFamily="34" charset="0"/>
                <a:cs typeface="Arial" panose="020B0604020202020204" pitchFamily="34" charset="0"/>
              </a:rPr>
              <a:t>Мекенжайы: </a:t>
            </a:r>
            <a:r>
              <a:rPr lang="kk-KZ" kern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Ақтөбе </a:t>
            </a:r>
            <a:r>
              <a:rPr lang="kk-KZ" kern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қаласы, </a:t>
            </a:r>
            <a:r>
              <a:rPr lang="kk-KZ" kern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Чекалина көшесі, 36 үй </a:t>
            </a:r>
          </a:p>
          <a:p>
            <a:pPr algn="just"/>
            <a:r>
              <a:rPr lang="kk-KZ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Байланыс телефондары: </a:t>
            </a:r>
            <a:r>
              <a:rPr lang="kk-KZ" kern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(7132) 53-61-24, 53-63-06, 50-75-30, </a:t>
            </a:r>
          </a:p>
          <a:p>
            <a:pPr algn="just"/>
            <a:r>
              <a:rPr lang="en-US" u="sng" kern="0" dirty="0" smtClean="0"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E-mail</a:t>
            </a:r>
            <a:r>
              <a:rPr lang="kk-KZ" u="sng" kern="0" dirty="0"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:  </a:t>
            </a:r>
            <a:r>
              <a:rPr lang="en-US" u="sng" kern="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dostyk</a:t>
            </a:r>
            <a:r>
              <a:rPr lang="ru-RU" u="sng" kern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_2011</a:t>
            </a:r>
            <a:r>
              <a:rPr lang="kk-KZ" u="sng" kern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@mail.ru</a:t>
            </a:r>
            <a:r>
              <a:rPr lang="kk-KZ" kern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4391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42160" y="275110"/>
            <a:ext cx="78486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dirty="0" smtClean="0">
                <a:latin typeface="Arial" pitchFamily="34" charset="0"/>
                <a:cs typeface="Arial" pitchFamily="34" charset="0"/>
              </a:rPr>
              <a:t>Мемлекеттік қызметтерді көрсету</a:t>
            </a:r>
          </a:p>
          <a:p>
            <a:pPr algn="ctr"/>
            <a:endParaRPr lang="kk-KZ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kk-KZ" sz="1600" dirty="0" smtClean="0">
                <a:latin typeface="Arial" pitchFamily="34" charset="0"/>
                <a:cs typeface="Arial" pitchFamily="34" charset="0"/>
              </a:rPr>
              <a:t>МКҚК №39 «Достық» бөбекжай балабақшасында </a:t>
            </a:r>
          </a:p>
          <a:p>
            <a:pPr algn="ctr"/>
            <a:r>
              <a:rPr lang="kk-KZ" sz="1600" dirty="0" smtClean="0">
                <a:latin typeface="Arial" pitchFamily="34" charset="0"/>
                <a:cs typeface="Arial" pitchFamily="34" charset="0"/>
              </a:rPr>
              <a:t>«Мектепке дейінгі ұйымдарға  құжаттарды қабылдау және балаларды қабылдау Қазақстан Республикасы  Білім және ғылым  министрінің 2020 жылғы 19 маусымдағы №254 бұйрығымен бекітілген </a:t>
            </a:r>
          </a:p>
          <a:p>
            <a:pPr algn="ctr"/>
            <a:r>
              <a:rPr lang="kk-KZ" sz="1600" dirty="0" smtClean="0">
                <a:latin typeface="Arial" pitchFamily="34" charset="0"/>
                <a:cs typeface="Arial" pitchFamily="34" charset="0"/>
              </a:rPr>
              <a:t>Мемлекеттік қызметтерді көрсету қағидалары мен Мектепке дейінгі білім беру саласындағы мемлекеттік көрсетілетін  қызметтер стандартымен жүзеге асырылады 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91DA200-AE30-42D0-8190-500889D0A1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" y="135339"/>
            <a:ext cx="1623060" cy="154015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1386840" y="3274189"/>
            <a:ext cx="42595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b="1" dirty="0" smtClean="0">
                <a:latin typeface="Arial" pitchFamily="34" charset="0"/>
                <a:cs typeface="Arial" pitchFamily="34" charset="0"/>
              </a:rPr>
              <a:t>Мемлекеттік қызметтерді көрсету мәселелері бойынша анықтама қызметтерінің анықтама телефондары Министрліктің </a:t>
            </a:r>
            <a:r>
              <a:rPr lang="en-US" sz="1400" b="1" dirty="0" smtClean="0">
                <a:latin typeface="Arial" pitchFamily="34" charset="0"/>
                <a:cs typeface="Arial" pitchFamily="34" charset="0"/>
                <a:hlinkClick r:id="rId3"/>
              </a:rPr>
              <a:t>www.edu.qov.kz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kk-KZ" sz="1400" b="1" dirty="0" smtClean="0">
                <a:latin typeface="Arial" pitchFamily="34" charset="0"/>
                <a:cs typeface="Arial" pitchFamily="34" charset="0"/>
              </a:rPr>
              <a:t>интернет ресурсында </a:t>
            </a:r>
          </a:p>
          <a:p>
            <a:r>
              <a:rPr lang="kk-KZ" sz="1400" b="1" dirty="0" smtClean="0">
                <a:latin typeface="Arial" pitchFamily="34" charset="0"/>
                <a:cs typeface="Arial" pitchFamily="34" charset="0"/>
              </a:rPr>
              <a:t> «Мемлекеттік көрсетілетін  қызметтер»</a:t>
            </a:r>
          </a:p>
          <a:p>
            <a:r>
              <a:rPr lang="kk-KZ" sz="1400" b="1" dirty="0" smtClean="0">
                <a:latin typeface="Arial" pitchFamily="34" charset="0"/>
                <a:cs typeface="Arial" pitchFamily="34" charset="0"/>
              </a:rPr>
              <a:t>бөлімінде көрсетілген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86840" y="4925884"/>
            <a:ext cx="41338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b="1" dirty="0" smtClean="0">
                <a:latin typeface="Arial" pitchFamily="34" charset="0"/>
                <a:cs typeface="Arial" pitchFamily="34" charset="0"/>
              </a:rPr>
              <a:t>Мемлекеттік қызметтерді көрсету мәселелері жөніндегі байланыс орталығының телефондары </a:t>
            </a:r>
            <a:r>
              <a:rPr lang="kk-KZ" sz="1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1414, 8800080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http://supersadsemey.ucoz.kz/zastavka.JPG">
            <a:extLst>
              <a:ext uri="{FF2B5EF4-FFF2-40B4-BE49-F238E27FC236}">
                <a16:creationId xmlns:a16="http://schemas.microsoft.com/office/drawing/2014/main" xmlns="" id="{E5B05ACD-9FDC-4093-826D-EE0266095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5647" y="3331895"/>
            <a:ext cx="4385386" cy="2332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5651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42160" y="525780"/>
            <a:ext cx="6896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Arial" pitchFamily="34" charset="0"/>
                <a:cs typeface="Arial" pitchFamily="34" charset="0"/>
              </a:rPr>
              <a:t>«Мектепке дейінгі ұйымдарға құжаттарды қабылдау және балаларды қабылдау» мемлекеттік көрсетілетін</a:t>
            </a:r>
          </a:p>
          <a:p>
            <a:pPr algn="ctr"/>
            <a:r>
              <a:rPr lang="kk-KZ" dirty="0" smtClean="0">
                <a:latin typeface="Arial" pitchFamily="34" charset="0"/>
                <a:cs typeface="Arial" pitchFamily="34" charset="0"/>
              </a:rPr>
              <a:t> қызмет стандарты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42060" y="1607820"/>
            <a:ext cx="2087880" cy="10439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Мемлекеттік қызметтерді көрсету жолдары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42060" y="3017520"/>
            <a:ext cx="2026920" cy="9220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Мемлекеттік қызметті көрсету шарттары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42060" y="4274820"/>
            <a:ext cx="202692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Мемлекеттік қызмет көрсету нәтижесі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3649980" y="2042160"/>
            <a:ext cx="1485900" cy="2209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3718560" y="3421380"/>
            <a:ext cx="1417320" cy="2362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3718560" y="4770120"/>
            <a:ext cx="141732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5490210" y="1584960"/>
            <a:ext cx="52463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dirty="0"/>
              <a:t>Мемлекеттік қызметті көрсету </a:t>
            </a:r>
            <a:r>
              <a:rPr lang="kk-KZ" sz="1600" dirty="0" smtClean="0"/>
              <a:t>үшін</a:t>
            </a:r>
            <a:r>
              <a:rPr lang="kk-KZ" sz="1600" dirty="0">
                <a:latin typeface="Arial" pitchFamily="34" charset="0"/>
                <a:cs typeface="Arial" pitchFamily="34" charset="0"/>
              </a:rPr>
              <a:t> құжаттарды </a:t>
            </a:r>
            <a:r>
              <a:rPr lang="kk-KZ" sz="1600" dirty="0" smtClean="0">
                <a:latin typeface="Arial" pitchFamily="34" charset="0"/>
                <a:cs typeface="Arial" pitchFamily="34" charset="0"/>
              </a:rPr>
              <a:t>қабылдау және беру көрсетілетін қызметті берушінің кеңсесі, «Электрондық үкімет» веб-порталы арқылы  жүзеге асырылады.</a:t>
            </a:r>
          </a:p>
          <a:p>
            <a:r>
              <a:rPr lang="kk-KZ" sz="1600" dirty="0" smtClean="0">
                <a:latin typeface="Arial" pitchFamily="34" charset="0"/>
                <a:cs typeface="Arial" pitchFamily="34" charset="0"/>
              </a:rPr>
              <a:t>30 минут</a:t>
            </a:r>
            <a:endParaRPr lang="ru-RU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5593080" y="3208020"/>
            <a:ext cx="47929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dirty="0" smtClean="0">
                <a:latin typeface="Arial" pitchFamily="34" charset="0"/>
                <a:cs typeface="Arial" pitchFamily="34" charset="0"/>
              </a:rPr>
              <a:t>Электронды және (немесе) қағаз түрінде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90210" y="4222700"/>
            <a:ext cx="56540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dirty="0" smtClean="0">
                <a:latin typeface="Arial" pitchFamily="34" charset="0"/>
                <a:cs typeface="Arial" pitchFamily="34" charset="0"/>
              </a:rPr>
              <a:t>Мектепке дейінгі ұйым мен баланың ата-анасының бірі немесе заңды өкілі арасында жасалған келісім шарт негізінде баланы мектепке дейінгі ұйымға қабылдау немесе мемлекеттік қызметкөрсетуден бас тарту туралы дәлелді жауап негізінде баланы  қабылдау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F91DA200-AE30-42D0-8190-500889D0A1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806" y="181670"/>
            <a:ext cx="1436246" cy="12532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76889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8700" y="655320"/>
            <a:ext cx="9456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     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Мемлекеттік қызмет көрсету стандарты</a:t>
            </a:r>
          </a:p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«Мектепке дейінгі ұйымдарға құжаттарды қабылдау және балаларды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     </a:t>
            </a:r>
          </a:p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қабылдау»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8640" y="1752600"/>
            <a:ext cx="2263140" cy="1127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Жұмыс кестесі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2895600" y="2202180"/>
            <a:ext cx="1226820" cy="1981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122420" y="1583501"/>
            <a:ext cx="736092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400" dirty="0" smtClean="0"/>
              <a:t>Көрсетілген қызметті беруші: мереке күндерін қоспағанда, дүйсенбіден бастап жұманы қоса алғанда ,белгіленген  жұмыс кестесіне  сәйкес </a:t>
            </a:r>
          </a:p>
          <a:p>
            <a:pPr algn="ctr"/>
            <a:r>
              <a:rPr lang="kk-KZ" sz="1400" dirty="0" smtClean="0"/>
              <a:t>сағат 9.00-ден 18.00-ге дейін</a:t>
            </a:r>
          </a:p>
          <a:p>
            <a:pPr algn="ctr"/>
            <a:r>
              <a:rPr lang="kk-KZ" sz="1400" dirty="0">
                <a:latin typeface="Arial" pitchFamily="34" charset="0"/>
                <a:cs typeface="Arial" pitchFamily="34" charset="0"/>
              </a:rPr>
              <a:t>Мемлекеттік қызмет </a:t>
            </a:r>
            <a:r>
              <a:rPr lang="kk-KZ" sz="1400" dirty="0" smtClean="0">
                <a:latin typeface="Arial" pitchFamily="34" charset="0"/>
                <a:cs typeface="Arial" pitchFamily="34" charset="0"/>
              </a:rPr>
              <a:t>кезек күту тәртібімен көрсетіледі, алдын ала брондау  және жеделдетілген қызмет көрсету;</a:t>
            </a:r>
          </a:p>
          <a:p>
            <a:pPr algn="ctr"/>
            <a:r>
              <a:rPr lang="kk-KZ" sz="1400" dirty="0">
                <a:latin typeface="Arial" pitchFamily="34" charset="0"/>
                <a:cs typeface="Arial" pitchFamily="34" charset="0"/>
              </a:rPr>
              <a:t>п</a:t>
            </a:r>
            <a:r>
              <a:rPr lang="kk-KZ" sz="1400" dirty="0" smtClean="0">
                <a:latin typeface="Arial" pitchFamily="34" charset="0"/>
                <a:cs typeface="Arial" pitchFamily="34" charset="0"/>
              </a:rPr>
              <a:t>ортал: жөндеу жұмыстарымен байланысты  техникалық үзілістерді </a:t>
            </a:r>
          </a:p>
          <a:p>
            <a:pPr algn="ctr"/>
            <a:r>
              <a:rPr lang="kk-KZ" sz="1400" dirty="0" smtClean="0">
                <a:latin typeface="Arial" pitchFamily="34" charset="0"/>
                <a:cs typeface="Arial" pitchFamily="34" charset="0"/>
              </a:rPr>
              <a:t>қоспағанда тәулік бойы</a:t>
            </a:r>
            <a:endParaRPr lang="kk-KZ" sz="1400" dirty="0" smtClean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67690" y="4442460"/>
            <a:ext cx="2263140" cy="12649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Құжаттар тізімі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kk-KZ" dirty="0" smtClean="0">
                <a:solidFill>
                  <a:schemeClr val="tx1"/>
                </a:solidFill>
              </a:rPr>
              <a:t>мемлекеттік қызметтерді көрсету үшін қажет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2956560" y="4892040"/>
            <a:ext cx="1303020" cy="182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511040" y="3352800"/>
            <a:ext cx="59969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dirty="0" smtClean="0"/>
              <a:t>Қызмет көрсетушіге :</a:t>
            </a:r>
          </a:p>
          <a:p>
            <a:pPr marL="342900" indent="-342900">
              <a:buAutoNum type="arabicParenR"/>
            </a:pPr>
            <a:r>
              <a:rPr lang="kk-KZ" sz="1400" dirty="0" smtClean="0"/>
              <a:t>Балабақшаға қабылдау туралы жолдама (берілген күннен бастап бес жұмыс күн ішінде жарамды)</a:t>
            </a:r>
          </a:p>
          <a:p>
            <a:r>
              <a:rPr lang="kk-KZ" sz="1400" dirty="0" smtClean="0"/>
              <a:t>2) ата-анасының біреуінің немесе  заңды өкілінің жеке басын куәландыратын құжат (жеке басын сәйкестендіру үшін);</a:t>
            </a:r>
          </a:p>
          <a:p>
            <a:r>
              <a:rPr lang="kk-KZ" sz="1400" dirty="0" smtClean="0"/>
              <a:t>3) Баланың тууын куәландыратын құжат (сәйкестендіру үшін)</a:t>
            </a:r>
          </a:p>
          <a:p>
            <a:r>
              <a:rPr lang="kk-KZ" sz="1400" dirty="0" smtClean="0"/>
              <a:t>4) «Денсаулық паспорты»026/у-3 нысанындағы баланың  денсаулық паспорты ҚР Денсаулық сақтау министрлігінің 2003 жылғы 24 маусымдағы №469 бұйрығымен бекітілген</a:t>
            </a:r>
          </a:p>
          <a:p>
            <a:r>
              <a:rPr lang="kk-KZ" sz="1400" dirty="0" smtClean="0"/>
              <a:t>5) Баланың денсаулығы туралы анықтама</a:t>
            </a:r>
          </a:p>
          <a:p>
            <a:r>
              <a:rPr lang="kk-KZ" sz="1400" dirty="0" smtClean="0"/>
              <a:t>6) психологиялық-медициналық-педагогикалық қорытынды, кеңестер (ерекше білім беру қажеттіліктері бар балалар үшін)</a:t>
            </a:r>
            <a:endParaRPr lang="ru-RU" sz="14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81100" y="3154680"/>
            <a:ext cx="2941320" cy="11201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Мемлекеттік қызмет көрсету орындарының мекен-жайлары: </a:t>
            </a:r>
          </a:p>
          <a:p>
            <a:r>
              <a:rPr lang="kk-KZ" sz="1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1) интернет ресурста  министрліктер</a:t>
            </a:r>
            <a:r>
              <a:rPr lang="en-US" sz="1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2"/>
              </a:rPr>
              <a:t>u</a:t>
            </a:r>
            <a:r>
              <a:rPr lang="en-US" sz="1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www.edu.gov.kz</a:t>
            </a:r>
            <a:r>
              <a:rPr lang="kk-KZ" sz="1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kk-KZ" sz="11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kk-KZ" sz="1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1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www.egov.kz</a:t>
            </a:r>
            <a:endParaRPr lang="ru-RU" sz="1100" dirty="0">
              <a:solidFill>
                <a:srgbClr val="FF0000"/>
              </a:solidFill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F91DA200-AE30-42D0-8190-500889D0A15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" y="181670"/>
            <a:ext cx="1485900" cy="13969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0492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F91DA200-AE30-42D0-8190-500889D0A1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06" y="303590"/>
            <a:ext cx="1436246" cy="125320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882140" y="330028"/>
            <a:ext cx="7239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                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Мемлекеттік қызмет көрсету стандарты</a:t>
            </a:r>
            <a:endParaRPr lang="kk-KZ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kk-KZ" dirty="0">
                <a:latin typeface="Arial" pitchFamily="34" charset="0"/>
                <a:cs typeface="Arial" pitchFamily="34" charset="0"/>
              </a:rPr>
              <a:t>«Мектепке дейінгі ұйымдарға құжаттарды қабылдау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</a:t>
            </a:r>
          </a:p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және балаларды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kk-KZ" dirty="0">
                <a:latin typeface="Arial" pitchFamily="34" charset="0"/>
                <a:cs typeface="Arial" pitchFamily="34" charset="0"/>
              </a:rPr>
              <a:t>қабылдау»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00100" y="2438400"/>
            <a:ext cx="2640229" cy="1642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Порталға: </a:t>
            </a:r>
          </a:p>
          <a:p>
            <a:pPr algn="ctr"/>
            <a:r>
              <a:rPr lang="kk-K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Мемлекеттік </a:t>
            </a:r>
            <a:r>
              <a:rPr lang="kk-KZ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қызмет </a:t>
            </a:r>
            <a:r>
              <a:rPr lang="kk-K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көрсету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үшін қажетті құжаттар тізбесі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29100" y="1722120"/>
            <a:ext cx="5715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sz="1400" dirty="0"/>
          </a:p>
          <a:p>
            <a:pPr marL="342900" indent="-342900">
              <a:buAutoNum type="arabicParenR"/>
            </a:pPr>
            <a:r>
              <a:rPr lang="kk-KZ" sz="1400" dirty="0"/>
              <a:t>Балабақшаға қабылдау туралы жолдама(берілген күннен бастап бес жұмыс күн ішінде жарамды)</a:t>
            </a:r>
          </a:p>
          <a:p>
            <a:r>
              <a:rPr lang="kk-KZ" sz="1400" dirty="0"/>
              <a:t>2) </a:t>
            </a:r>
            <a:r>
              <a:rPr lang="kk-KZ" sz="1400" dirty="0" smtClean="0"/>
              <a:t>Ата-анасының </a:t>
            </a:r>
            <a:r>
              <a:rPr lang="kk-KZ" sz="1400" dirty="0"/>
              <a:t>біреуінің немесе  заңды өкілінің жеке басын куәландыратын құжат (жеке басын сәйкестендіру үшін);</a:t>
            </a:r>
          </a:p>
          <a:p>
            <a:r>
              <a:rPr lang="kk-KZ" sz="1400" dirty="0"/>
              <a:t>3) Баланың тууын куәландыратын құжат (сәйкестендіру үшін)</a:t>
            </a:r>
          </a:p>
          <a:p>
            <a:r>
              <a:rPr lang="kk-KZ" sz="1400" dirty="0"/>
              <a:t>4) «Денсаулық паспорты»026/у-3 нысанындағы баланың  денсаулық паспорты ҚР Денсаулық сақтау министрлігінің 2003 жылғы 24 маусымдағы №469 бұйрығымен бекітілген</a:t>
            </a:r>
          </a:p>
          <a:p>
            <a:r>
              <a:rPr lang="kk-KZ" sz="1400" dirty="0"/>
              <a:t>5) Баланың денсаулығы туралы анықтама</a:t>
            </a:r>
          </a:p>
          <a:p>
            <a:r>
              <a:rPr lang="kk-KZ" sz="1400" dirty="0"/>
              <a:t>6) психологиялық-медициналық-педагогикалық қорытынды, кеңестер (ерекше білім беру қажеттіліктері бар балалар үшін</a:t>
            </a:r>
            <a:endParaRPr lang="ru-RU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3611880" y="4579620"/>
            <a:ext cx="63322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400" b="1" dirty="0" smtClean="0"/>
              <a:t>Тиісті мемлекеттік органдар шектеу іс-шараларын жүзеге асырған,төтенше жағдай енгізілген, белгілі бір аумақта әлеуметтік,табиғи сипаттағы төтенше жағдайлар туындаған жағдайда,осы аумақта көрсетілетін  қызметті алушылар тікелей балабақшаға береді.</a:t>
            </a:r>
          </a:p>
          <a:p>
            <a:pPr algn="ctr"/>
            <a:r>
              <a:rPr lang="kk-KZ" sz="1400" b="1" dirty="0" smtClean="0"/>
              <a:t>4),5) және 6) тармақшаларда аталған құжаттар</a:t>
            </a:r>
            <a:endParaRPr lang="ru-RU" sz="1400" b="1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3440329" y="3241357"/>
            <a:ext cx="636371" cy="180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4" idx="3"/>
          </p:cNvCxnSpPr>
          <p:nvPr/>
        </p:nvCxnSpPr>
        <p:spPr>
          <a:xfrm>
            <a:off x="3440329" y="3259455"/>
            <a:ext cx="636371" cy="1647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1596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19300" y="303590"/>
            <a:ext cx="81381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kk-KZ" dirty="0">
                <a:latin typeface="Arial" pitchFamily="34" charset="0"/>
                <a:cs typeface="Arial" pitchFamily="34" charset="0"/>
              </a:rPr>
              <a:t>Мемлекеттік қызмет көрсету стандарты</a:t>
            </a:r>
          </a:p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kk-KZ" dirty="0">
                <a:latin typeface="Arial" pitchFamily="34" charset="0"/>
                <a:cs typeface="Arial" pitchFamily="34" charset="0"/>
              </a:rPr>
              <a:t>Мектепке дейінгі ұйымдарға құжаттарды қабылдау </a:t>
            </a:r>
            <a:r>
              <a:rPr lang="en-US" dirty="0">
                <a:latin typeface="Arial" pitchFamily="34" charset="0"/>
                <a:cs typeface="Arial" pitchFamily="34" charset="0"/>
              </a:rPr>
              <a:t>        </a:t>
            </a:r>
            <a:endParaRPr lang="kk-KZ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kk-KZ" dirty="0">
                <a:latin typeface="Arial" pitchFamily="34" charset="0"/>
                <a:cs typeface="Arial" pitchFamily="34" charset="0"/>
              </a:rPr>
              <a:t>және балаларды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kk-KZ" dirty="0">
                <a:latin typeface="Arial" pitchFamily="34" charset="0"/>
                <a:cs typeface="Arial" pitchFamily="34" charset="0"/>
              </a:rPr>
              <a:t>қабылдау»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91DA200-AE30-42D0-8190-500889D0A1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06" y="303590"/>
            <a:ext cx="1436246" cy="125320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963829" y="1790700"/>
            <a:ext cx="2743200" cy="1607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dirty="0" smtClean="0">
                <a:solidFill>
                  <a:schemeClr val="tx1"/>
                </a:solidFill>
              </a:rPr>
              <a:t>Мемлекеттік қызметті көрсетуден бас тарту үшін Қазақстан Республикасының заңнамасында  белгіленген негіздер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63829" y="3935730"/>
            <a:ext cx="2743200" cy="17449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dirty="0" smtClean="0">
                <a:solidFill>
                  <a:schemeClr val="tx1"/>
                </a:solidFill>
              </a:rPr>
              <a:t>Мемлекеттік, оның ішінде электрондық нысанда және мемлекеттік корпорация арқылы көрсетілетін қызметтерді көрсету ерекшеліктерін ескере отырып, өзге де талаптарды  орындау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89120" y="1556796"/>
            <a:ext cx="6858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endParaRPr lang="kk-KZ" sz="1400" dirty="0" smtClean="0"/>
          </a:p>
          <a:p>
            <a:pPr marL="342900" indent="-342900">
              <a:buAutoNum type="arabicParenR"/>
            </a:pPr>
            <a:r>
              <a:rPr lang="kk-KZ" sz="1400" dirty="0" smtClean="0"/>
              <a:t>Көрсетілетін қызметті алушы мемлекеттік қызметтерді алу үшін ұсынған құжаттардың және оларда қамтылған деректердің дұрыс еместігін анықтау;</a:t>
            </a:r>
          </a:p>
          <a:p>
            <a:r>
              <a:rPr lang="kk-KZ" sz="1400" dirty="0" smtClean="0"/>
              <a:t>2)    Көрсетілетін </a:t>
            </a:r>
            <a:r>
              <a:rPr lang="kk-KZ" sz="1400" dirty="0"/>
              <a:t>қызметті </a:t>
            </a:r>
            <a:r>
              <a:rPr lang="kk-KZ" sz="1400" dirty="0" smtClean="0"/>
              <a:t>алушының талаптарға сәйкес келмеуі</a:t>
            </a:r>
          </a:p>
          <a:p>
            <a:r>
              <a:rPr lang="kk-KZ" sz="1400" dirty="0"/>
              <a:t> </a:t>
            </a:r>
            <a:r>
              <a:rPr lang="kk-KZ" sz="1400" dirty="0" smtClean="0"/>
              <a:t>      мемлекеттік қызмет көрсету үшін қажетті ұсынылған    </a:t>
            </a:r>
          </a:p>
          <a:p>
            <a:r>
              <a:rPr lang="kk-KZ" sz="1400" dirty="0"/>
              <a:t> </a:t>
            </a:r>
            <a:r>
              <a:rPr lang="kk-KZ" sz="1400" dirty="0" smtClean="0"/>
              <a:t>      материалдар,объектілер,деректер мен мәліметтер,Қазақстан   </a:t>
            </a:r>
          </a:p>
          <a:p>
            <a:r>
              <a:rPr lang="kk-KZ" sz="1400" dirty="0"/>
              <a:t> </a:t>
            </a:r>
            <a:r>
              <a:rPr lang="kk-KZ" sz="1400" dirty="0" smtClean="0"/>
              <a:t>      Республикасының нормативтік құқықтық актілерінде белгіленген талаптар.</a:t>
            </a:r>
          </a:p>
          <a:p>
            <a:endParaRPr lang="kk-KZ" sz="1400" dirty="0"/>
          </a:p>
          <a:p>
            <a:endParaRPr lang="kk-KZ" sz="1400" dirty="0" smtClean="0"/>
          </a:p>
          <a:p>
            <a:r>
              <a:rPr lang="kk-KZ" sz="1400" dirty="0"/>
              <a:t> </a:t>
            </a:r>
            <a:r>
              <a:rPr lang="kk-KZ" sz="1400" dirty="0" smtClean="0"/>
              <a:t>      </a:t>
            </a:r>
          </a:p>
          <a:p>
            <a:endParaRPr lang="kk-KZ" sz="1400" dirty="0"/>
          </a:p>
          <a:p>
            <a:r>
              <a:rPr lang="kk-KZ" sz="1400" dirty="0" smtClean="0"/>
              <a:t>      Құжаттарды алғанға дейін рұқсат етілген күту уақыты-15 минут </a:t>
            </a:r>
          </a:p>
          <a:p>
            <a:r>
              <a:rPr lang="kk-KZ" sz="1400" dirty="0"/>
              <a:t> </a:t>
            </a:r>
            <a:r>
              <a:rPr lang="kk-KZ" sz="1400" dirty="0" smtClean="0"/>
              <a:t>     Рұқсат </a:t>
            </a:r>
            <a:r>
              <a:rPr lang="kk-KZ" sz="1400" dirty="0"/>
              <a:t>етілген </a:t>
            </a:r>
            <a:r>
              <a:rPr lang="kk-KZ" sz="1400" dirty="0" smtClean="0"/>
              <a:t>қызмет көрсету уақыты-15 минут</a:t>
            </a:r>
          </a:p>
          <a:p>
            <a:r>
              <a:rPr lang="kk-KZ" sz="1400" dirty="0"/>
              <a:t> </a:t>
            </a:r>
            <a:r>
              <a:rPr lang="kk-KZ" sz="1400" dirty="0" smtClean="0"/>
              <a:t>     Көрсетілетін қызметті алушы мемлекеттік қызметті көрсету тәртібі мен      </a:t>
            </a:r>
          </a:p>
          <a:p>
            <a:r>
              <a:rPr lang="kk-KZ" sz="1400" dirty="0"/>
              <a:t> </a:t>
            </a:r>
            <a:r>
              <a:rPr lang="kk-KZ" sz="1400" dirty="0" smtClean="0"/>
              <a:t>     мәртебесі туралы ақпаратты қашықтықтан қол жеткізу режимінде    </a:t>
            </a:r>
          </a:p>
          <a:p>
            <a:r>
              <a:rPr lang="kk-KZ" sz="1400" dirty="0"/>
              <a:t> </a:t>
            </a:r>
            <a:r>
              <a:rPr lang="kk-KZ" sz="1400" dirty="0" smtClean="0"/>
              <a:t>     порталдың «жеке кабинеті»  көрсетілген қызметті  берушінің интернет- </a:t>
            </a:r>
          </a:p>
          <a:p>
            <a:r>
              <a:rPr lang="kk-KZ" sz="1400" dirty="0"/>
              <a:t> </a:t>
            </a:r>
            <a:r>
              <a:rPr lang="kk-KZ" sz="1400" dirty="0" smtClean="0"/>
              <a:t>     ресурсы, мемлекеттік қызмет көрсету мәселелері жөніндегі ақпараттық </a:t>
            </a:r>
          </a:p>
          <a:p>
            <a:r>
              <a:rPr lang="kk-KZ" sz="1400" dirty="0"/>
              <a:t> </a:t>
            </a:r>
            <a:r>
              <a:rPr lang="kk-KZ" sz="1400" dirty="0" smtClean="0"/>
              <a:t>     қызметтер, сондай-ақ «жеке кабинеті» арқылы алады      </a:t>
            </a:r>
            <a:endParaRPr lang="ru-RU" sz="1400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3707029" y="2476501"/>
            <a:ext cx="445871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3707029" y="4808220"/>
            <a:ext cx="392531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03336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510</TotalTime>
  <Words>704</Words>
  <Application>Microsoft Office PowerPoint</Application>
  <PresentationFormat>Произвольный</PresentationFormat>
  <Paragraphs>84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 Өзін – өзі тану » рухани – адамгершілік тәрбиенің жалпы адамзаттық құндылықтары</dc:title>
  <dc:creator>Lenovo</dc:creator>
  <cp:lastModifiedBy>User</cp:lastModifiedBy>
  <cp:revision>28</cp:revision>
  <dcterms:created xsi:type="dcterms:W3CDTF">2015-02-12T19:23:42Z</dcterms:created>
  <dcterms:modified xsi:type="dcterms:W3CDTF">2022-02-24T16:30:59Z</dcterms:modified>
</cp:coreProperties>
</file>